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4" r:id="rId4"/>
    <p:sldId id="265" r:id="rId5"/>
    <p:sldId id="266" r:id="rId6"/>
    <p:sldId id="267" r:id="rId7"/>
    <p:sldId id="261" r:id="rId8"/>
    <p:sldId id="262" r:id="rId9"/>
    <p:sldId id="263" r:id="rId10"/>
    <p:sldId id="268" r:id="rId11"/>
    <p:sldId id="269" r:id="rId12"/>
    <p:sldId id="270" r:id="rId13"/>
    <p:sldId id="258"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1" autoAdjust="0"/>
    <p:restoredTop sz="94660"/>
  </p:normalViewPr>
  <p:slideViewPr>
    <p:cSldViewPr snapToGrid="0">
      <p:cViewPr varScale="1">
        <p:scale>
          <a:sx n="80" d="100"/>
          <a:sy n="80" d="100"/>
        </p:scale>
        <p:origin x="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67864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40689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188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68830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2005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a:t>Kliknutím upravte štýl predlohy nadpisu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937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337255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9002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57742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a:t>Kliknutím upravte štýl predlohy nadpisu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F8B6048D-CCEA-4186-B393-F6A59436AA8D}" type="datetimeFigureOut">
              <a:rPr lang="sk-SK" smtClean="0"/>
              <a:t>17. 2. 2021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883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F8B6048D-CCEA-4186-B393-F6A59436AA8D}" type="datetimeFigureOut">
              <a:rPr lang="sk-SK" smtClean="0"/>
              <a:t>17. 2. 2021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251922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F8B6048D-CCEA-4186-B393-F6A59436AA8D}" type="datetimeFigureOut">
              <a:rPr lang="sk-SK" smtClean="0"/>
              <a:t>17. 2. 2021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47713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F8B6048D-CCEA-4186-B393-F6A59436AA8D}" type="datetimeFigureOut">
              <a:rPr lang="sk-SK" smtClean="0"/>
              <a:t>17. 2. 2021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424091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6048D-CCEA-4186-B393-F6A59436AA8D}" type="datetimeFigureOut">
              <a:rPr lang="sk-SK" smtClean="0"/>
              <a:t>17. 2. 2021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68385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a:t>Kliknutím upravte štýl predlohy nadpisu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F8B6048D-CCEA-4186-B393-F6A59436AA8D}" type="datetimeFigureOut">
              <a:rPr lang="sk-SK" smtClean="0"/>
              <a:t>17. 2. 2021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89658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F8B6048D-CCEA-4186-B393-F6A59436AA8D}" type="datetimeFigureOut">
              <a:rPr lang="sk-SK" smtClean="0"/>
              <a:t>17. 2. 2021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77993A1-9A54-4DF2-BEC6-6DC503833334}" type="slidenum">
              <a:rPr lang="sk-SK" smtClean="0"/>
              <a:t>‹#›</a:t>
            </a:fld>
            <a:endParaRPr lang="sk-SK"/>
          </a:p>
        </p:txBody>
      </p:sp>
    </p:spTree>
    <p:extLst>
      <p:ext uri="{BB962C8B-B14F-4D97-AF65-F5344CB8AC3E}">
        <p14:creationId xmlns:p14="http://schemas.microsoft.com/office/powerpoint/2010/main" val="137370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B6048D-CCEA-4186-B393-F6A59436AA8D}" type="datetimeFigureOut">
              <a:rPr lang="sk-SK" smtClean="0"/>
              <a:t>17. 2. 2021</a:t>
            </a:fld>
            <a:endParaRPr lang="sk-S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7993A1-9A54-4DF2-BEC6-6DC503833334}" type="slidenum">
              <a:rPr lang="sk-SK" smtClean="0"/>
              <a:t>‹#›</a:t>
            </a:fld>
            <a:endParaRPr lang="sk-SK"/>
          </a:p>
        </p:txBody>
      </p:sp>
    </p:spTree>
    <p:extLst>
      <p:ext uri="{BB962C8B-B14F-4D97-AF65-F5344CB8AC3E}">
        <p14:creationId xmlns:p14="http://schemas.microsoft.com/office/powerpoint/2010/main" val="216050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B6139-A83C-4A0E-9DEC-A1930ACE0A2E}"/>
              </a:ext>
            </a:extLst>
          </p:cNvPr>
          <p:cNvSpPr>
            <a:spLocks noGrp="1"/>
          </p:cNvSpPr>
          <p:nvPr>
            <p:ph type="title"/>
          </p:nvPr>
        </p:nvSpPr>
        <p:spPr/>
        <p:txBody>
          <a:bodyPr>
            <a:normAutofit fontScale="90000"/>
          </a:bodyPr>
          <a:lstStyle/>
          <a:p>
            <a:pPr marL="0" indent="0" algn="ctr"/>
            <a:r>
              <a:rPr lang="en-US" sz="4000" b="1" dirty="0">
                <a:solidFill>
                  <a:schemeClr val="accent2"/>
                </a:solidFill>
              </a:rPr>
              <a:t>Online University of the Third Age</a:t>
            </a:r>
            <a:br>
              <a:rPr lang="en-US" b="1" dirty="0">
                <a:solidFill>
                  <a:schemeClr val="accent2"/>
                </a:solidFill>
              </a:rPr>
            </a:br>
            <a:r>
              <a:rPr lang="en-US" i="1" dirty="0">
                <a:solidFill>
                  <a:schemeClr val="accent2"/>
                </a:solidFill>
              </a:rPr>
              <a:t>How to start and </a:t>
            </a:r>
            <a:r>
              <a:rPr lang="en-US" i="1" dirty="0" err="1">
                <a:solidFill>
                  <a:schemeClr val="accent2"/>
                </a:solidFill>
              </a:rPr>
              <a:t>realise</a:t>
            </a:r>
            <a:br>
              <a:rPr lang="sk-SK" i="1" dirty="0"/>
            </a:br>
            <a:endParaRPr lang="sk-SK" dirty="0"/>
          </a:p>
        </p:txBody>
      </p:sp>
      <p:sp>
        <p:nvSpPr>
          <p:cNvPr id="3" name="Zástupný objekt pre obsah 2">
            <a:extLst>
              <a:ext uri="{FF2B5EF4-FFF2-40B4-BE49-F238E27FC236}">
                <a16:creationId xmlns:a16="http://schemas.microsoft.com/office/drawing/2014/main" id="{EE5ECD41-AB84-406D-BDC4-98D3D7395CCC}"/>
              </a:ext>
            </a:extLst>
          </p:cNvPr>
          <p:cNvSpPr>
            <a:spLocks noGrp="1"/>
          </p:cNvSpPr>
          <p:nvPr>
            <p:ph idx="1"/>
          </p:nvPr>
        </p:nvSpPr>
        <p:spPr>
          <a:xfrm>
            <a:off x="677334" y="2160589"/>
            <a:ext cx="8596668" cy="4256114"/>
          </a:xfrm>
        </p:spPr>
        <p:txBody>
          <a:bodyPr>
            <a:normAutofit/>
          </a:bodyPr>
          <a:lstStyle/>
          <a:p>
            <a:pPr marL="0" indent="0" algn="ctr">
              <a:buNone/>
            </a:pPr>
            <a:r>
              <a:rPr lang="sk-SK" dirty="0" err="1"/>
              <a:t>Comenius</a:t>
            </a:r>
            <a:r>
              <a:rPr lang="sk-SK" dirty="0"/>
              <a:t> University in Bratislava</a:t>
            </a:r>
          </a:p>
          <a:p>
            <a:pPr algn="ctr"/>
            <a:r>
              <a:rPr lang="sk-SK" dirty="0"/>
              <a:t>Nadežda Hrapková</a:t>
            </a:r>
          </a:p>
          <a:p>
            <a:pPr algn="ctr"/>
            <a:r>
              <a:rPr lang="sk-SK" dirty="0"/>
              <a:t>Dana Havranová </a:t>
            </a:r>
          </a:p>
          <a:p>
            <a:pPr algn="ctr"/>
            <a:r>
              <a:rPr lang="sk-SK" dirty="0"/>
              <a:t>Katarína Grunwald</a:t>
            </a:r>
          </a:p>
          <a:p>
            <a:pPr lvl="4" algn="ctr"/>
            <a:r>
              <a:rPr lang="sk-SK" dirty="0"/>
              <a:t>18. </a:t>
            </a:r>
            <a:r>
              <a:rPr lang="sk-SK" dirty="0" err="1"/>
              <a:t>February</a:t>
            </a:r>
            <a:r>
              <a:rPr lang="sk-SK"/>
              <a:t> 2021</a:t>
            </a:r>
            <a:r>
              <a:rPr lang="sk-SK" dirty="0"/>
              <a:t>				</a:t>
            </a:r>
          </a:p>
          <a:p>
            <a:pPr algn="ctr"/>
            <a:endParaRPr lang="sk-SK" dirty="0"/>
          </a:p>
        </p:txBody>
      </p:sp>
      <p:pic>
        <p:nvPicPr>
          <p:cNvPr id="4" name="Obrázok 3">
            <a:extLst>
              <a:ext uri="{FF2B5EF4-FFF2-40B4-BE49-F238E27FC236}">
                <a16:creationId xmlns:a16="http://schemas.microsoft.com/office/drawing/2014/main" id="{0619D9C9-E065-428E-9D07-4487A929FBD5}"/>
              </a:ext>
            </a:extLst>
          </p:cNvPr>
          <p:cNvPicPr/>
          <p:nvPr/>
        </p:nvPicPr>
        <p:blipFill rotWithShape="1">
          <a:blip r:embed="rId2"/>
          <a:srcRect l="17693" t="24412" r="14679" b="21470"/>
          <a:stretch/>
        </p:blipFill>
        <p:spPr bwMode="auto">
          <a:xfrm>
            <a:off x="2446544" y="4145522"/>
            <a:ext cx="5328592" cy="2501369"/>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6147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285CD-CA7E-4C96-A2F4-893E2C10F506}"/>
              </a:ext>
            </a:extLst>
          </p:cNvPr>
          <p:cNvSpPr>
            <a:spLocks noGrp="1"/>
          </p:cNvSpPr>
          <p:nvPr>
            <p:ph type="title"/>
          </p:nvPr>
        </p:nvSpPr>
        <p:spPr>
          <a:xfrm>
            <a:off x="677336" y="323353"/>
            <a:ext cx="8596668" cy="917050"/>
          </a:xfrm>
        </p:spPr>
        <p:txBody>
          <a:bodyPr>
            <a:normAutofit/>
          </a:bodyPr>
          <a:lstStyle/>
          <a:p>
            <a:pPr algn="ctr"/>
            <a:r>
              <a:rPr lang="sk-SK" sz="3200" dirty="0">
                <a:solidFill>
                  <a:schemeClr val="accent2"/>
                </a:solidFill>
              </a:rPr>
              <a:t>COMMUNICATION WITH THE LECTURERS</a:t>
            </a:r>
          </a:p>
        </p:txBody>
      </p:sp>
      <p:sp>
        <p:nvSpPr>
          <p:cNvPr id="3" name="Zástupný objekt pre obsah 2">
            <a:extLst>
              <a:ext uri="{FF2B5EF4-FFF2-40B4-BE49-F238E27FC236}">
                <a16:creationId xmlns:a16="http://schemas.microsoft.com/office/drawing/2014/main" id="{C5FE64DA-2D73-4245-998D-7704A34CA9DD}"/>
              </a:ext>
            </a:extLst>
          </p:cNvPr>
          <p:cNvSpPr>
            <a:spLocks noGrp="1"/>
          </p:cNvSpPr>
          <p:nvPr>
            <p:ph sz="half" idx="1"/>
          </p:nvPr>
        </p:nvSpPr>
        <p:spPr>
          <a:xfrm>
            <a:off x="677336" y="1405215"/>
            <a:ext cx="7870316" cy="4268220"/>
          </a:xfrm>
        </p:spPr>
        <p:txBody>
          <a:bodyPr>
            <a:normAutofit/>
          </a:bodyPr>
          <a:lstStyle/>
          <a:p>
            <a:pPr marL="0" indent="0">
              <a:buNone/>
            </a:pPr>
            <a:r>
              <a:rPr lang="en-US" sz="2400" dirty="0"/>
              <a:t>Procedure the similar to the regular study programs:</a:t>
            </a:r>
          </a:p>
          <a:p>
            <a:r>
              <a:rPr lang="en-US" sz="2400" dirty="0"/>
              <a:t>Contract on the part time work</a:t>
            </a:r>
          </a:p>
          <a:p>
            <a:r>
              <a:rPr lang="en-US" sz="2400" dirty="0"/>
              <a:t>Content of the study subject is specially prepared according to the interest of the teachers / lecturers </a:t>
            </a:r>
          </a:p>
          <a:p>
            <a:r>
              <a:rPr lang="en-US" sz="2400" dirty="0"/>
              <a:t>Some without the skills on IKT needed help, seminary room, PC</a:t>
            </a:r>
          </a:p>
          <a:p>
            <a:r>
              <a:rPr lang="en-US" sz="2400" dirty="0"/>
              <a:t>Without help of university IKT specialists we would not be able to realize online learning</a:t>
            </a:r>
            <a:r>
              <a:rPr lang="sk-SK" sz="2400" dirty="0"/>
              <a:t> </a:t>
            </a:r>
            <a:r>
              <a:rPr lang="sk-SK" sz="2400" dirty="0" err="1"/>
              <a:t>with</a:t>
            </a:r>
            <a:r>
              <a:rPr lang="sk-SK" sz="2400" dirty="0"/>
              <a:t> </a:t>
            </a:r>
            <a:r>
              <a:rPr lang="sk-SK" sz="2400" dirty="0" err="1"/>
              <a:t>seniors</a:t>
            </a:r>
            <a:endParaRPr lang="en-US" sz="2400" dirty="0"/>
          </a:p>
        </p:txBody>
      </p:sp>
    </p:spTree>
    <p:extLst>
      <p:ext uri="{BB962C8B-B14F-4D97-AF65-F5344CB8AC3E}">
        <p14:creationId xmlns:p14="http://schemas.microsoft.com/office/powerpoint/2010/main" val="295196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285CD-CA7E-4C96-A2F4-893E2C10F506}"/>
              </a:ext>
            </a:extLst>
          </p:cNvPr>
          <p:cNvSpPr>
            <a:spLocks noGrp="1"/>
          </p:cNvSpPr>
          <p:nvPr>
            <p:ph type="title"/>
          </p:nvPr>
        </p:nvSpPr>
        <p:spPr>
          <a:xfrm>
            <a:off x="677336" y="618187"/>
            <a:ext cx="8596668" cy="917050"/>
          </a:xfrm>
        </p:spPr>
        <p:txBody>
          <a:bodyPr>
            <a:normAutofit/>
          </a:bodyPr>
          <a:lstStyle/>
          <a:p>
            <a:pPr algn="ctr"/>
            <a:r>
              <a:rPr lang="sk-SK" sz="3200" dirty="0">
                <a:solidFill>
                  <a:schemeClr val="accent2"/>
                </a:solidFill>
              </a:rPr>
              <a:t>SUMMARY OF THE STUDY SYSTEM</a:t>
            </a:r>
          </a:p>
        </p:txBody>
      </p:sp>
      <p:sp>
        <p:nvSpPr>
          <p:cNvPr id="3" name="Zástupný objekt pre obsah 2">
            <a:extLst>
              <a:ext uri="{FF2B5EF4-FFF2-40B4-BE49-F238E27FC236}">
                <a16:creationId xmlns:a16="http://schemas.microsoft.com/office/drawing/2014/main" id="{C5FE64DA-2D73-4245-998D-7704A34CA9DD}"/>
              </a:ext>
            </a:extLst>
          </p:cNvPr>
          <p:cNvSpPr>
            <a:spLocks noGrp="1"/>
          </p:cNvSpPr>
          <p:nvPr>
            <p:ph sz="half" idx="1"/>
          </p:nvPr>
        </p:nvSpPr>
        <p:spPr>
          <a:xfrm>
            <a:off x="517535" y="1513068"/>
            <a:ext cx="4184035" cy="4268220"/>
          </a:xfrm>
        </p:spPr>
        <p:txBody>
          <a:bodyPr>
            <a:normAutofit/>
          </a:bodyPr>
          <a:lstStyle/>
          <a:p>
            <a:pPr marL="0" indent="0">
              <a:buNone/>
            </a:pPr>
            <a:r>
              <a:rPr lang="sk-SK" sz="2400" dirty="0" err="1"/>
              <a:t>Regular</a:t>
            </a:r>
            <a:r>
              <a:rPr lang="sk-SK" sz="2400" dirty="0"/>
              <a:t> study </a:t>
            </a:r>
            <a:r>
              <a:rPr lang="sk-SK" sz="2400" dirty="0" err="1"/>
              <a:t>programmes</a:t>
            </a:r>
            <a:r>
              <a:rPr lang="sk-SK" sz="2400" dirty="0"/>
              <a:t>:</a:t>
            </a:r>
          </a:p>
          <a:p>
            <a:r>
              <a:rPr lang="sk-SK" sz="2400" dirty="0"/>
              <a:t>40 study </a:t>
            </a:r>
            <a:r>
              <a:rPr lang="sk-SK" sz="2400" dirty="0" err="1"/>
              <a:t>subjects</a:t>
            </a:r>
            <a:endParaRPr lang="sk-SK" sz="2400" dirty="0"/>
          </a:p>
          <a:p>
            <a:r>
              <a:rPr lang="sk-SK" sz="2400" dirty="0"/>
              <a:t>250 </a:t>
            </a:r>
            <a:r>
              <a:rPr lang="sk-SK" sz="2400" dirty="0" err="1"/>
              <a:t>lecturers</a:t>
            </a:r>
            <a:r>
              <a:rPr lang="sk-SK" sz="2400" dirty="0"/>
              <a:t> / </a:t>
            </a:r>
            <a:r>
              <a:rPr lang="sk-SK" sz="2400" dirty="0" err="1"/>
              <a:t>teachers</a:t>
            </a:r>
            <a:endParaRPr lang="sk-SK" sz="2400" dirty="0"/>
          </a:p>
          <a:p>
            <a:r>
              <a:rPr lang="sk-SK" sz="2400" dirty="0"/>
              <a:t>2000 senior </a:t>
            </a:r>
            <a:r>
              <a:rPr lang="sk-SK" sz="2400" dirty="0" err="1"/>
              <a:t>students</a:t>
            </a:r>
            <a:endParaRPr lang="sk-SK" sz="2400" dirty="0"/>
          </a:p>
          <a:p>
            <a:r>
              <a:rPr lang="sk-SK" sz="2400" dirty="0" err="1"/>
              <a:t>Lecture</a:t>
            </a:r>
            <a:r>
              <a:rPr lang="sk-SK" sz="2400" dirty="0"/>
              <a:t> </a:t>
            </a:r>
            <a:r>
              <a:rPr lang="sk-SK" sz="2400" dirty="0" err="1"/>
              <a:t>each</a:t>
            </a:r>
            <a:r>
              <a:rPr lang="sk-SK" sz="2400" dirty="0"/>
              <a:t> 14 </a:t>
            </a:r>
            <a:r>
              <a:rPr lang="sk-SK" sz="2400" dirty="0" err="1"/>
              <a:t>days</a:t>
            </a:r>
            <a:endParaRPr lang="sk-SK" sz="2400" dirty="0"/>
          </a:p>
          <a:p>
            <a:r>
              <a:rPr lang="sk-SK" sz="2400" dirty="0"/>
              <a:t>14 </a:t>
            </a:r>
            <a:r>
              <a:rPr lang="sk-SK" sz="2400" dirty="0" err="1"/>
              <a:t>lectures</a:t>
            </a:r>
            <a:endParaRPr lang="sk-SK" sz="2400" dirty="0"/>
          </a:p>
        </p:txBody>
      </p:sp>
      <p:sp>
        <p:nvSpPr>
          <p:cNvPr id="4" name="Zástupný objekt pre obsah 3">
            <a:extLst>
              <a:ext uri="{FF2B5EF4-FFF2-40B4-BE49-F238E27FC236}">
                <a16:creationId xmlns:a16="http://schemas.microsoft.com/office/drawing/2014/main" id="{9A6985BF-0F7D-4308-8C3F-456C42EB4879}"/>
              </a:ext>
            </a:extLst>
          </p:cNvPr>
          <p:cNvSpPr>
            <a:spLocks noGrp="1"/>
          </p:cNvSpPr>
          <p:nvPr>
            <p:ph sz="half" idx="2"/>
          </p:nvPr>
        </p:nvSpPr>
        <p:spPr>
          <a:xfrm>
            <a:off x="4667703" y="1535237"/>
            <a:ext cx="4184034" cy="3880773"/>
          </a:xfrm>
        </p:spPr>
        <p:txBody>
          <a:bodyPr/>
          <a:lstStyle/>
          <a:p>
            <a:pPr marL="0" indent="0">
              <a:buNone/>
            </a:pPr>
            <a:r>
              <a:rPr lang="sk-SK" sz="2400" dirty="0"/>
              <a:t>Online study </a:t>
            </a:r>
            <a:r>
              <a:rPr lang="sk-SK" sz="2400" dirty="0" err="1"/>
              <a:t>programmes</a:t>
            </a:r>
            <a:r>
              <a:rPr lang="sk-SK" sz="2400" dirty="0"/>
              <a:t>:</a:t>
            </a:r>
          </a:p>
          <a:p>
            <a:r>
              <a:rPr lang="sk-SK" sz="2400" dirty="0"/>
              <a:t>13 study </a:t>
            </a:r>
            <a:r>
              <a:rPr lang="sk-SK" sz="2400" dirty="0" err="1"/>
              <a:t>subjects</a:t>
            </a:r>
            <a:endParaRPr lang="sk-SK" sz="2400" dirty="0"/>
          </a:p>
          <a:p>
            <a:r>
              <a:rPr lang="sk-SK" sz="2400" dirty="0"/>
              <a:t> </a:t>
            </a:r>
            <a:r>
              <a:rPr lang="sk-SK" sz="2400" dirty="0" err="1"/>
              <a:t>lecturets</a:t>
            </a:r>
            <a:r>
              <a:rPr lang="sk-SK" sz="2400" dirty="0"/>
              <a:t> / </a:t>
            </a:r>
            <a:r>
              <a:rPr lang="sk-SK" sz="2400" dirty="0" err="1"/>
              <a:t>teachers</a:t>
            </a:r>
            <a:endParaRPr lang="sk-SK" sz="2400" dirty="0"/>
          </a:p>
          <a:p>
            <a:r>
              <a:rPr lang="sk-SK" sz="2400" dirty="0"/>
              <a:t>250 senior </a:t>
            </a:r>
            <a:r>
              <a:rPr lang="sk-SK" sz="2400" dirty="0" err="1"/>
              <a:t>students</a:t>
            </a:r>
            <a:endParaRPr lang="sk-SK" sz="2400" dirty="0"/>
          </a:p>
          <a:p>
            <a:r>
              <a:rPr lang="sk-SK" sz="2400" dirty="0" err="1"/>
              <a:t>Lecture</a:t>
            </a:r>
            <a:r>
              <a:rPr lang="sk-SK" sz="2400" dirty="0"/>
              <a:t> </a:t>
            </a:r>
            <a:r>
              <a:rPr lang="sk-SK" sz="2400" dirty="0" err="1"/>
              <a:t>each</a:t>
            </a:r>
            <a:r>
              <a:rPr lang="sk-SK" sz="2400" dirty="0"/>
              <a:t> 7 </a:t>
            </a:r>
            <a:r>
              <a:rPr lang="sk-SK" sz="2400" dirty="0" err="1"/>
              <a:t>days</a:t>
            </a:r>
            <a:endParaRPr lang="sk-SK" sz="2400" dirty="0"/>
          </a:p>
          <a:p>
            <a:r>
              <a:rPr lang="sk-SK" sz="2400" dirty="0"/>
              <a:t>10 </a:t>
            </a:r>
            <a:r>
              <a:rPr lang="sk-SK" sz="2400" dirty="0" err="1"/>
              <a:t>lectures</a:t>
            </a:r>
            <a:endParaRPr lang="sk-SK" sz="2400" dirty="0"/>
          </a:p>
          <a:p>
            <a:endParaRPr lang="sk-SK" dirty="0"/>
          </a:p>
        </p:txBody>
      </p:sp>
      <p:pic>
        <p:nvPicPr>
          <p:cNvPr id="5" name="Obrázok 4" descr="https://scontent.fbts4-1.fna.fbcdn.net/v/t1.0-9/p960x960/141425062_3776898115665407_4425011176557949025_o.jpg?_nc_cat=109&amp;ccb=3&amp;_nc_sid=340051&amp;_nc_ohc=5HzxlUHUckgAX9tS5RY&amp;_nc_ht=scontent.fbts4-1.fna&amp;tp=6&amp;oh=93a73e6cbcb85001a97cd12628e98741&amp;oe=604C0875">
            <a:extLst>
              <a:ext uri="{FF2B5EF4-FFF2-40B4-BE49-F238E27FC236}">
                <a16:creationId xmlns:a16="http://schemas.microsoft.com/office/drawing/2014/main" id="{EB4F8135-A146-4BA4-9E27-4AE8495663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038599"/>
            <a:ext cx="3735676" cy="2609215"/>
          </a:xfrm>
          <a:prstGeom prst="rect">
            <a:avLst/>
          </a:prstGeom>
          <a:noFill/>
          <a:ln>
            <a:noFill/>
          </a:ln>
        </p:spPr>
      </p:pic>
    </p:spTree>
    <p:extLst>
      <p:ext uri="{BB962C8B-B14F-4D97-AF65-F5344CB8AC3E}">
        <p14:creationId xmlns:p14="http://schemas.microsoft.com/office/powerpoint/2010/main" val="270933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D22F-8964-403F-B039-79491B945FFA}"/>
              </a:ext>
            </a:extLst>
          </p:cNvPr>
          <p:cNvSpPr>
            <a:spLocks noGrp="1"/>
          </p:cNvSpPr>
          <p:nvPr>
            <p:ph type="title"/>
          </p:nvPr>
        </p:nvSpPr>
        <p:spPr>
          <a:xfrm>
            <a:off x="-201507" y="505172"/>
            <a:ext cx="10302240" cy="1697854"/>
          </a:xfrm>
        </p:spPr>
        <p:txBody>
          <a:bodyPr>
            <a:normAutofit fontScale="90000"/>
          </a:bodyPr>
          <a:lstStyle/>
          <a:p>
            <a:pPr algn="ctr"/>
            <a:r>
              <a:rPr lang="de-DE" dirty="0">
                <a:solidFill>
                  <a:schemeClr val="accent2"/>
                </a:solidFill>
                <a:latin typeface="Trebuchet MS" panose="020B0603020202020204" pitchFamily="34" charset="0"/>
              </a:rPr>
              <a:t>ARTETHERAPY – </a:t>
            </a:r>
            <a:r>
              <a:rPr lang="de-DE" sz="3600" dirty="0">
                <a:solidFill>
                  <a:schemeClr val="accent2"/>
                </a:solidFill>
                <a:latin typeface="Trebuchet MS" panose="020B0603020202020204" pitchFamily="34" charset="0"/>
              </a:rPr>
              <a:t>AIMS</a:t>
            </a:r>
            <a:br>
              <a:rPr lang="sk-SK" sz="3600" dirty="0">
                <a:solidFill>
                  <a:schemeClr val="accent2"/>
                </a:solidFill>
                <a:latin typeface="Trebuchet MS" panose="020B0603020202020204" pitchFamily="34" charset="0"/>
              </a:rPr>
            </a:br>
            <a:r>
              <a:rPr lang="en-US" sz="2700" dirty="0">
                <a:solidFill>
                  <a:schemeClr val="accent2"/>
                </a:solidFill>
                <a:latin typeface="Trebuchet MS" panose="020B0603020202020204" pitchFamily="34" charset="0"/>
              </a:rPr>
              <a:t>in the time of the pandemic, U3A at the UK is offering online</a:t>
            </a:r>
            <a:br>
              <a:rPr lang="en-US" sz="2700" dirty="0">
                <a:solidFill>
                  <a:schemeClr val="accent2"/>
                </a:solidFill>
                <a:latin typeface="Trebuchet MS" panose="020B0603020202020204" pitchFamily="34" charset="0"/>
              </a:rPr>
            </a:br>
            <a:r>
              <a:rPr lang="en-US" sz="2700" dirty="0">
                <a:solidFill>
                  <a:schemeClr val="accent2"/>
                </a:solidFill>
                <a:latin typeface="Trebuchet MS" panose="020B0603020202020204" pitchFamily="34" charset="0"/>
              </a:rPr>
              <a:t>    courses to reduce the isolation of the elderly and to stay mentally fit. </a:t>
            </a:r>
            <a:br>
              <a:rPr lang="en-US" sz="2200" dirty="0">
                <a:solidFill>
                  <a:schemeClr val="accent2"/>
                </a:solidFill>
                <a:latin typeface="Trebuchet MS" panose="020B0603020202020204" pitchFamily="34" charset="0"/>
              </a:rPr>
            </a:br>
            <a:br>
              <a:rPr lang="en-US" sz="2200" dirty="0">
                <a:latin typeface="Century Gothic" panose="020B0502020202020204" pitchFamily="34" charset="0"/>
              </a:rPr>
            </a:br>
            <a:endParaRPr lang="de-DE" sz="2200" dirty="0">
              <a:latin typeface="Century Gothic" panose="020B0502020202020204" pitchFamily="34" charset="0"/>
            </a:endParaRPr>
          </a:p>
        </p:txBody>
      </p:sp>
      <p:sp>
        <p:nvSpPr>
          <p:cNvPr id="3" name="Inhaltsplatzhalter 2">
            <a:extLst>
              <a:ext uri="{FF2B5EF4-FFF2-40B4-BE49-F238E27FC236}">
                <a16:creationId xmlns:a16="http://schemas.microsoft.com/office/drawing/2014/main" id="{7EA985C9-81F1-47E5-9307-73ADA26CB9BD}"/>
              </a:ext>
            </a:extLst>
          </p:cNvPr>
          <p:cNvSpPr>
            <a:spLocks noGrp="1"/>
          </p:cNvSpPr>
          <p:nvPr>
            <p:ph sz="half" idx="1"/>
          </p:nvPr>
        </p:nvSpPr>
        <p:spPr>
          <a:xfrm>
            <a:off x="339514" y="1999104"/>
            <a:ext cx="10378440" cy="3771013"/>
          </a:xfrm>
        </p:spPr>
        <p:txBody>
          <a:bodyPr>
            <a:normAutofit/>
          </a:bodyPr>
          <a:lstStyle/>
          <a:p>
            <a:pPr algn="just">
              <a:lnSpc>
                <a:spcPct val="120000"/>
              </a:lnSpc>
            </a:pPr>
            <a:r>
              <a:rPr lang="en-US" sz="2200" b="1" dirty="0">
                <a:latin typeface="Trebuchet MS" panose="020B0603020202020204" pitchFamily="34" charset="0"/>
              </a:rPr>
              <a:t>Individual goals </a:t>
            </a:r>
            <a:r>
              <a:rPr lang="en-US" sz="2200" dirty="0">
                <a:latin typeface="Trebuchet MS" panose="020B0603020202020204" pitchFamily="34" charset="0"/>
              </a:rPr>
              <a:t>- relaxation, self-awareness, learning about one's own possibilities, arranging experiences, developing imagination and general personality development, </a:t>
            </a:r>
            <a:r>
              <a:rPr lang="en-US" sz="2200" dirty="0" err="1">
                <a:latin typeface="Trebuchet MS" panose="020B0603020202020204" pitchFamily="34" charset="0"/>
              </a:rPr>
              <a:t>self-realisation</a:t>
            </a:r>
            <a:r>
              <a:rPr lang="en-US" sz="2200" dirty="0">
                <a:latin typeface="Trebuchet MS" panose="020B0603020202020204" pitchFamily="34" charset="0"/>
              </a:rPr>
              <a:t>.</a:t>
            </a:r>
          </a:p>
          <a:p>
            <a:pPr algn="just">
              <a:lnSpc>
                <a:spcPct val="120000"/>
              </a:lnSpc>
            </a:pPr>
            <a:r>
              <a:rPr lang="en-US" sz="2200" b="1" dirty="0">
                <a:latin typeface="Trebuchet MS" panose="020B0603020202020204" pitchFamily="34" charset="0"/>
              </a:rPr>
              <a:t>Social goals </a:t>
            </a:r>
            <a:r>
              <a:rPr lang="en-US" sz="2200" dirty="0">
                <a:latin typeface="Trebuchet MS" panose="020B0603020202020204" pitchFamily="34" charset="0"/>
              </a:rPr>
              <a:t>- awareness and acceptance of other people, recognition of their value and worth, participation in the group - working together, reflection on one's own functioning in the group.</a:t>
            </a:r>
          </a:p>
          <a:p>
            <a:pPr algn="just">
              <a:lnSpc>
                <a:spcPct val="120000"/>
              </a:lnSpc>
            </a:pPr>
            <a:r>
              <a:rPr lang="en-US" sz="2200" b="1" dirty="0">
                <a:latin typeface="Trebuchet MS" panose="020B0603020202020204" pitchFamily="34" charset="0"/>
              </a:rPr>
              <a:t>Art therapy does not focus on the end result, the process of creation is important.</a:t>
            </a:r>
          </a:p>
          <a:p>
            <a:endParaRPr lang="de-DE" dirty="0"/>
          </a:p>
        </p:txBody>
      </p:sp>
      <p:pic>
        <p:nvPicPr>
          <p:cNvPr id="5" name="Grafik 4">
            <a:extLst>
              <a:ext uri="{FF2B5EF4-FFF2-40B4-BE49-F238E27FC236}">
                <a16:creationId xmlns:a16="http://schemas.microsoft.com/office/drawing/2014/main" id="{5411D86E-3C76-47EC-894F-AA9F96EB8251}"/>
              </a:ext>
            </a:extLst>
          </p:cNvPr>
          <p:cNvPicPr>
            <a:picLocks noChangeAspect="1"/>
          </p:cNvPicPr>
          <p:nvPr/>
        </p:nvPicPr>
        <p:blipFill>
          <a:blip r:embed="rId2"/>
          <a:stretch>
            <a:fillRect/>
          </a:stretch>
        </p:blipFill>
        <p:spPr>
          <a:xfrm>
            <a:off x="4444959" y="5261395"/>
            <a:ext cx="3318014" cy="1596605"/>
          </a:xfrm>
          <a:prstGeom prst="rect">
            <a:avLst/>
          </a:prstGeom>
        </p:spPr>
      </p:pic>
    </p:spTree>
    <p:extLst>
      <p:ext uri="{BB962C8B-B14F-4D97-AF65-F5344CB8AC3E}">
        <p14:creationId xmlns:p14="http://schemas.microsoft.com/office/powerpoint/2010/main" val="89194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AD22F-8964-403F-B039-79491B945FFA}"/>
              </a:ext>
            </a:extLst>
          </p:cNvPr>
          <p:cNvSpPr>
            <a:spLocks noGrp="1"/>
          </p:cNvSpPr>
          <p:nvPr>
            <p:ph type="title"/>
          </p:nvPr>
        </p:nvSpPr>
        <p:spPr>
          <a:xfrm>
            <a:off x="152400" y="411192"/>
            <a:ext cx="10596239" cy="1233034"/>
          </a:xfrm>
        </p:spPr>
        <p:txBody>
          <a:bodyPr>
            <a:noAutofit/>
          </a:bodyPr>
          <a:lstStyle/>
          <a:p>
            <a:pPr algn="ctr"/>
            <a:r>
              <a:rPr lang="de-DE" sz="3200" dirty="0">
                <a:solidFill>
                  <a:schemeClr val="accent2"/>
                </a:solidFill>
                <a:latin typeface="Trebuchet MS" panose="020B0603020202020204" pitchFamily="34" charset="0"/>
              </a:rPr>
              <a:t>ARTETHERAPY – AIMS</a:t>
            </a:r>
            <a:br>
              <a:rPr lang="sk-SK" sz="3200" dirty="0">
                <a:solidFill>
                  <a:schemeClr val="accent2"/>
                </a:solidFill>
                <a:latin typeface="Trebuchet MS" panose="020B0603020202020204" pitchFamily="34" charset="0"/>
              </a:rPr>
            </a:br>
            <a:r>
              <a:rPr lang="en-US" sz="3200" dirty="0">
                <a:solidFill>
                  <a:schemeClr val="accent2"/>
                </a:solidFill>
                <a:latin typeface="Trebuchet MS" panose="020B0603020202020204" pitchFamily="34" charset="0"/>
              </a:rPr>
              <a:t>in the time of the pandemic</a:t>
            </a:r>
            <a:endParaRPr lang="de-DE" sz="3200" dirty="0">
              <a:latin typeface="Trebuchet MS" panose="020B0603020202020204" pitchFamily="34" charset="0"/>
            </a:endParaRPr>
          </a:p>
        </p:txBody>
      </p:sp>
      <p:sp>
        <p:nvSpPr>
          <p:cNvPr id="4" name="Inhaltsplatzhalter 3">
            <a:extLst>
              <a:ext uri="{FF2B5EF4-FFF2-40B4-BE49-F238E27FC236}">
                <a16:creationId xmlns:a16="http://schemas.microsoft.com/office/drawing/2014/main" id="{4412C1FE-4F9C-461F-9DA3-C1E7E3036ECD}"/>
              </a:ext>
            </a:extLst>
          </p:cNvPr>
          <p:cNvSpPr>
            <a:spLocks noGrp="1"/>
          </p:cNvSpPr>
          <p:nvPr>
            <p:ph sz="half" idx="2"/>
          </p:nvPr>
        </p:nvSpPr>
        <p:spPr>
          <a:xfrm>
            <a:off x="769619" y="1768283"/>
            <a:ext cx="9791701" cy="4065250"/>
          </a:xfrm>
        </p:spPr>
        <p:txBody>
          <a:bodyPr>
            <a:noAutofit/>
          </a:bodyPr>
          <a:lstStyle/>
          <a:p>
            <a:pPr algn="just">
              <a:lnSpc>
                <a:spcPct val="100000"/>
              </a:lnSpc>
            </a:pPr>
            <a:r>
              <a:rPr lang="en-US" sz="2200" dirty="0">
                <a:latin typeface="Trebuchet MS" panose="020B0603020202020204" pitchFamily="34" charset="0"/>
              </a:rPr>
              <a:t>We are a group of seniors who are enthusiastic about </a:t>
            </a:r>
            <a:r>
              <a:rPr lang="en-US" sz="2200" dirty="0" err="1">
                <a:latin typeface="Trebuchet MS" panose="020B0603020202020204" pitchFamily="34" charset="0"/>
              </a:rPr>
              <a:t>artetherapy</a:t>
            </a:r>
            <a:r>
              <a:rPr lang="en-US" sz="2200" dirty="0">
                <a:latin typeface="Trebuchet MS" panose="020B0603020202020204" pitchFamily="34" charset="0"/>
              </a:rPr>
              <a:t>. Our lecturer Mgr Danka </a:t>
            </a:r>
            <a:r>
              <a:rPr lang="en-US" sz="2200" dirty="0" err="1">
                <a:latin typeface="Trebuchet MS" panose="020B0603020202020204" pitchFamily="34" charset="0"/>
              </a:rPr>
              <a:t>Havranova</a:t>
            </a:r>
            <a:r>
              <a:rPr lang="en-US" sz="2200" dirty="0">
                <a:latin typeface="Trebuchet MS" panose="020B0603020202020204" pitchFamily="34" charset="0"/>
              </a:rPr>
              <a:t> gives us a theme of what we should paint. It does not have to be a work of art, but it should reflect our momentary feeling on the page. Our "works" are </a:t>
            </a:r>
            <a:r>
              <a:rPr lang="en-US" sz="2200" dirty="0" err="1">
                <a:latin typeface="Trebuchet MS" panose="020B0603020202020204" pitchFamily="34" charset="0"/>
              </a:rPr>
              <a:t>analysed</a:t>
            </a:r>
            <a:r>
              <a:rPr lang="en-US" sz="2200" dirty="0">
                <a:latin typeface="Trebuchet MS" panose="020B0603020202020204" pitchFamily="34" charset="0"/>
              </a:rPr>
              <a:t>, whereby some of the qualities, dreams, wishes... hidden deep inside us come to light. It is important to know that in our group there is no need to be inhibited about the "diagnosis" we are told.</a:t>
            </a:r>
          </a:p>
          <a:p>
            <a:pPr algn="just">
              <a:lnSpc>
                <a:spcPct val="100000"/>
              </a:lnSpc>
            </a:pPr>
            <a:r>
              <a:rPr lang="en-US" sz="2200" dirty="0">
                <a:latin typeface="Trebuchet MS" panose="020B0603020202020204" pitchFamily="34" charset="0"/>
              </a:rPr>
              <a:t>It is very interesting but also helpful and liberating to draw the situation we are in and then to be able to name it aloud. </a:t>
            </a:r>
            <a:r>
              <a:rPr lang="sk-SK" sz="2200" dirty="0">
                <a:latin typeface="Trebuchet MS" panose="020B0603020202020204" pitchFamily="34" charset="0"/>
              </a:rPr>
              <a:t>																					</a:t>
            </a:r>
            <a:r>
              <a:rPr lang="sk-SK" sz="1600" dirty="0">
                <a:latin typeface="Trebuchet MS" panose="020B0603020202020204" pitchFamily="34" charset="0"/>
              </a:rPr>
              <a:t>Katarina Grunwald, participant</a:t>
            </a:r>
            <a:endParaRPr lang="en-US" sz="1600" dirty="0">
              <a:latin typeface="Trebuchet MS" panose="020B0603020202020204" pitchFamily="34" charset="0"/>
            </a:endParaRPr>
          </a:p>
        </p:txBody>
      </p:sp>
      <p:pic>
        <p:nvPicPr>
          <p:cNvPr id="6" name="Grafik 5">
            <a:extLst>
              <a:ext uri="{FF2B5EF4-FFF2-40B4-BE49-F238E27FC236}">
                <a16:creationId xmlns:a16="http://schemas.microsoft.com/office/drawing/2014/main" id="{7B001E7E-70DC-4AEE-A08C-10FDD840EEBD}"/>
              </a:ext>
            </a:extLst>
          </p:cNvPr>
          <p:cNvPicPr>
            <a:picLocks noChangeAspect="1"/>
          </p:cNvPicPr>
          <p:nvPr/>
        </p:nvPicPr>
        <p:blipFill>
          <a:blip r:embed="rId2"/>
          <a:stretch>
            <a:fillRect/>
          </a:stretch>
        </p:blipFill>
        <p:spPr>
          <a:xfrm>
            <a:off x="3811170" y="5243654"/>
            <a:ext cx="3363221" cy="1614346"/>
          </a:xfrm>
          <a:prstGeom prst="rect">
            <a:avLst/>
          </a:prstGeom>
        </p:spPr>
      </p:pic>
    </p:spTree>
    <p:extLst>
      <p:ext uri="{BB962C8B-B14F-4D97-AF65-F5344CB8AC3E}">
        <p14:creationId xmlns:p14="http://schemas.microsoft.com/office/powerpoint/2010/main" val="73608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3544A0-9F9D-47DD-9233-6A085FBACBD3}"/>
              </a:ext>
            </a:extLst>
          </p:cNvPr>
          <p:cNvSpPr>
            <a:spLocks noGrp="1"/>
          </p:cNvSpPr>
          <p:nvPr>
            <p:ph type="title"/>
          </p:nvPr>
        </p:nvSpPr>
        <p:spPr/>
        <p:txBody>
          <a:bodyPr/>
          <a:lstStyle/>
          <a:p>
            <a:pPr algn="ctr"/>
            <a:r>
              <a:rPr lang="sk-SK" dirty="0" err="1">
                <a:solidFill>
                  <a:schemeClr val="accent2"/>
                </a:solidFill>
              </a:rPr>
              <a:t>Thank</a:t>
            </a:r>
            <a:r>
              <a:rPr lang="sk-SK" dirty="0">
                <a:solidFill>
                  <a:schemeClr val="accent2"/>
                </a:solidFill>
              </a:rPr>
              <a:t> </a:t>
            </a:r>
            <a:r>
              <a:rPr lang="sk-SK" dirty="0" err="1">
                <a:solidFill>
                  <a:schemeClr val="accent2"/>
                </a:solidFill>
              </a:rPr>
              <a:t>you</a:t>
            </a:r>
            <a:r>
              <a:rPr lang="sk-SK" dirty="0">
                <a:solidFill>
                  <a:schemeClr val="accent2"/>
                </a:solidFill>
              </a:rPr>
              <a:t> </a:t>
            </a:r>
            <a:r>
              <a:rPr lang="sk-SK" dirty="0" err="1">
                <a:solidFill>
                  <a:schemeClr val="accent2"/>
                </a:solidFill>
              </a:rPr>
              <a:t>for</a:t>
            </a:r>
            <a:r>
              <a:rPr lang="sk-SK" dirty="0">
                <a:solidFill>
                  <a:schemeClr val="accent2"/>
                </a:solidFill>
              </a:rPr>
              <a:t> </a:t>
            </a:r>
            <a:r>
              <a:rPr lang="sk-SK" dirty="0" err="1">
                <a:solidFill>
                  <a:schemeClr val="accent2"/>
                </a:solidFill>
              </a:rPr>
              <a:t>your</a:t>
            </a:r>
            <a:r>
              <a:rPr lang="sk-SK" dirty="0">
                <a:solidFill>
                  <a:schemeClr val="accent2"/>
                </a:solidFill>
              </a:rPr>
              <a:t> </a:t>
            </a:r>
            <a:r>
              <a:rPr lang="sk-SK" dirty="0" err="1">
                <a:solidFill>
                  <a:schemeClr val="accent2"/>
                </a:solidFill>
              </a:rPr>
              <a:t>attention</a:t>
            </a:r>
            <a:endParaRPr lang="sk-SK" dirty="0">
              <a:solidFill>
                <a:schemeClr val="accent2"/>
              </a:solidFill>
            </a:endParaRPr>
          </a:p>
        </p:txBody>
      </p:sp>
      <p:pic>
        <p:nvPicPr>
          <p:cNvPr id="4" name="Zástupný objekt pre obsah 3">
            <a:extLst>
              <a:ext uri="{FF2B5EF4-FFF2-40B4-BE49-F238E27FC236}">
                <a16:creationId xmlns:a16="http://schemas.microsoft.com/office/drawing/2014/main" id="{F802D97B-879E-4306-9306-4F514B951BD6}"/>
              </a:ext>
            </a:extLst>
          </p:cNvPr>
          <p:cNvPicPr>
            <a:picLocks noGrp="1"/>
          </p:cNvPicPr>
          <p:nvPr>
            <p:ph idx="1"/>
          </p:nvPr>
        </p:nvPicPr>
        <p:blipFill>
          <a:blip r:embed="rId2"/>
          <a:stretch>
            <a:fillRect/>
          </a:stretch>
        </p:blipFill>
        <p:spPr>
          <a:xfrm>
            <a:off x="1490133" y="1397000"/>
            <a:ext cx="8365068" cy="5173134"/>
          </a:xfrm>
          <a:prstGeom prst="rect">
            <a:avLst/>
          </a:prstGeom>
        </p:spPr>
      </p:pic>
    </p:spTree>
    <p:extLst>
      <p:ext uri="{BB962C8B-B14F-4D97-AF65-F5344CB8AC3E}">
        <p14:creationId xmlns:p14="http://schemas.microsoft.com/office/powerpoint/2010/main" val="413299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636E9-09E4-4405-AC4C-BCA304BE3122}"/>
              </a:ext>
            </a:extLst>
          </p:cNvPr>
          <p:cNvSpPr>
            <a:spLocks noGrp="1"/>
          </p:cNvSpPr>
          <p:nvPr>
            <p:ph type="title"/>
          </p:nvPr>
        </p:nvSpPr>
        <p:spPr>
          <a:xfrm>
            <a:off x="677334" y="414867"/>
            <a:ext cx="8596668" cy="1320800"/>
          </a:xfrm>
        </p:spPr>
        <p:txBody>
          <a:bodyPr>
            <a:normAutofit/>
          </a:bodyPr>
          <a:lstStyle/>
          <a:p>
            <a:r>
              <a:rPr lang="sk-SK" sz="3200" dirty="0">
                <a:solidFill>
                  <a:schemeClr val="accent2"/>
                </a:solidFill>
              </a:rPr>
              <a:t>INTRODUCTION</a:t>
            </a:r>
          </a:p>
        </p:txBody>
      </p:sp>
      <p:sp>
        <p:nvSpPr>
          <p:cNvPr id="3" name="Obdĺžnik 2">
            <a:extLst>
              <a:ext uri="{FF2B5EF4-FFF2-40B4-BE49-F238E27FC236}">
                <a16:creationId xmlns:a16="http://schemas.microsoft.com/office/drawing/2014/main" id="{4FDE7AF6-597B-4161-B097-E1BD44978B59}"/>
              </a:ext>
            </a:extLst>
          </p:cNvPr>
          <p:cNvSpPr/>
          <p:nvPr/>
        </p:nvSpPr>
        <p:spPr>
          <a:xfrm>
            <a:off x="677334" y="1235563"/>
            <a:ext cx="9154808" cy="5622437"/>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Since January 2021, we have prepared the project "Online University of the Third Age" </a:t>
            </a:r>
            <a:r>
              <a:rPr lang="en-US" sz="2400" b="1" dirty="0">
                <a:latin typeface="Calibri" panose="020F0502020204030204" pitchFamily="34" charset="0"/>
                <a:ea typeface="Calibri" panose="020F0502020204030204" pitchFamily="34" charset="0"/>
                <a:cs typeface="Times New Roman" panose="02020603050405020304" pitchFamily="18" charset="0"/>
              </a:rPr>
              <a:t>for UTV students and the general public</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We offer education in professional programs </a:t>
            </a:r>
            <a:r>
              <a:rPr lang="en-US" sz="2400" b="1" dirty="0">
                <a:latin typeface="Calibri" panose="020F0502020204030204" pitchFamily="34" charset="0"/>
                <a:ea typeface="Calibri" panose="020F0502020204030204" pitchFamily="34" charset="0"/>
                <a:cs typeface="Times New Roman" panose="02020603050405020304" pitchFamily="18" charset="0"/>
              </a:rPr>
              <a:t>in various fields</a:t>
            </a:r>
            <a:r>
              <a:rPr lang="en-US" sz="2400" dirty="0">
                <a:latin typeface="Calibri" panose="020F0502020204030204" pitchFamily="34" charset="0"/>
                <a:ea typeface="Calibri" panose="020F0502020204030204" pitchFamily="34" charset="0"/>
                <a:cs typeface="Times New Roman" panose="02020603050405020304" pitchFamily="18" charset="0"/>
              </a:rPr>
              <a:t>. To complete the webinar, it is necessary to have an email address, a computer with a microphone and speakers, internet connection, a webcam is not a </a:t>
            </a:r>
            <a:r>
              <a:rPr lang="en-US" sz="2400" b="1" dirty="0">
                <a:latin typeface="Calibri" panose="020F0502020204030204" pitchFamily="34" charset="0"/>
                <a:ea typeface="Calibri" panose="020F0502020204030204" pitchFamily="34" charset="0"/>
                <a:cs typeface="Times New Roman" panose="02020603050405020304" pitchFamily="18" charset="0"/>
              </a:rPr>
              <a:t>necessary condition</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Students can </a:t>
            </a:r>
            <a:r>
              <a:rPr lang="en-US" sz="2400" b="1" dirty="0">
                <a:latin typeface="Calibri" panose="020F0502020204030204" pitchFamily="34" charset="0"/>
                <a:ea typeface="Calibri" panose="020F0502020204030204" pitchFamily="34" charset="0"/>
                <a:cs typeface="Times New Roman" panose="02020603050405020304" pitchFamily="18" charset="0"/>
              </a:rPr>
              <a:t>actively participate in lectures</a:t>
            </a:r>
            <a:r>
              <a:rPr lang="en-US" sz="2400" dirty="0">
                <a:latin typeface="Calibri" panose="020F0502020204030204" pitchFamily="34" charset="0"/>
                <a:ea typeface="Calibri" panose="020F0502020204030204" pitchFamily="34" charset="0"/>
                <a:cs typeface="Times New Roman" panose="02020603050405020304" pitchFamily="18" charset="0"/>
              </a:rPr>
              <a:t>, discuss with teachers and ask questions.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advantage of Online UTV </a:t>
            </a:r>
            <a:r>
              <a:rPr lang="en-US" sz="2400" dirty="0">
                <a:latin typeface="Calibri" panose="020F0502020204030204" pitchFamily="34" charset="0"/>
                <a:ea typeface="Calibri" panose="020F0502020204030204" pitchFamily="34" charset="0"/>
                <a:cs typeface="Times New Roman" panose="02020603050405020304" pitchFamily="18" charset="0"/>
              </a:rPr>
              <a:t>is education from the comfort of home. </a:t>
            </a:r>
            <a:r>
              <a:rPr lang="en-US" sz="2400" b="1" dirty="0">
                <a:latin typeface="Calibri" panose="020F0502020204030204" pitchFamily="34" charset="0"/>
                <a:ea typeface="Calibri" panose="020F0502020204030204" pitchFamily="34" charset="0"/>
                <a:cs typeface="Times New Roman" panose="02020603050405020304" pitchFamily="18" charset="0"/>
              </a:rPr>
              <a:t>Before starting </a:t>
            </a:r>
            <a:r>
              <a:rPr lang="en-US" sz="2400" dirty="0">
                <a:latin typeface="Calibri" panose="020F0502020204030204" pitchFamily="34" charset="0"/>
                <a:ea typeface="Calibri" panose="020F0502020204030204" pitchFamily="34" charset="0"/>
                <a:cs typeface="Times New Roman" panose="02020603050405020304" pitchFamily="18" charset="0"/>
              </a:rPr>
              <a:t>is the training, sending the precise instructions and a simple guide on how to connect.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An </a:t>
            </a:r>
            <a:r>
              <a:rPr lang="en-US" sz="2400" b="1" dirty="0">
                <a:latin typeface="Calibri" panose="020F0502020204030204" pitchFamily="34" charset="0"/>
                <a:ea typeface="Calibri" panose="020F0502020204030204" pitchFamily="34" charset="0"/>
                <a:cs typeface="Times New Roman" panose="02020603050405020304" pitchFamily="18" charset="0"/>
              </a:rPr>
              <a:t>IT technician will be available to guide </a:t>
            </a:r>
            <a:r>
              <a:rPr lang="en-US" sz="2400" dirty="0">
                <a:latin typeface="Calibri" panose="020F0502020204030204" pitchFamily="34" charset="0"/>
                <a:ea typeface="Calibri" panose="020F0502020204030204" pitchFamily="34" charset="0"/>
                <a:cs typeface="Times New Roman" panose="02020603050405020304" pitchFamily="18" charset="0"/>
              </a:rPr>
              <a:t>participants by telephone in case of problems</a:t>
            </a:r>
            <a:r>
              <a:rPr lang="sk-SK"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374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0E8A8-8909-4149-B7BD-517BE8C4FD4F}"/>
              </a:ext>
            </a:extLst>
          </p:cNvPr>
          <p:cNvSpPr>
            <a:spLocks noGrp="1"/>
          </p:cNvSpPr>
          <p:nvPr>
            <p:ph type="title"/>
          </p:nvPr>
        </p:nvSpPr>
        <p:spPr>
          <a:xfrm>
            <a:off x="637578" y="345378"/>
            <a:ext cx="8596668" cy="1320800"/>
          </a:xfrm>
        </p:spPr>
        <p:txBody>
          <a:bodyPr>
            <a:normAutofit fontScale="90000"/>
          </a:bodyPr>
          <a:lstStyle/>
          <a:p>
            <a:r>
              <a:rPr lang="sk-SK" dirty="0">
                <a:solidFill>
                  <a:schemeClr val="accent2"/>
                </a:solidFill>
              </a:rPr>
              <a:t>MARKETING</a:t>
            </a:r>
            <a:br>
              <a:rPr lang="sk-SK" dirty="0">
                <a:solidFill>
                  <a:schemeClr val="accent2"/>
                </a:solidFill>
              </a:rPr>
            </a:br>
            <a:r>
              <a:rPr lang="sk-SK" dirty="0" err="1">
                <a:solidFill>
                  <a:schemeClr val="accent2"/>
                </a:solidFill>
              </a:rPr>
              <a:t>Dissemination</a:t>
            </a:r>
            <a:br>
              <a:rPr lang="sk-SK" dirty="0"/>
            </a:br>
            <a:endParaRPr lang="sk-SK" dirty="0"/>
          </a:p>
        </p:txBody>
      </p:sp>
      <p:sp>
        <p:nvSpPr>
          <p:cNvPr id="3" name="Zástupný objekt pre obsah 2">
            <a:extLst>
              <a:ext uri="{FF2B5EF4-FFF2-40B4-BE49-F238E27FC236}">
                <a16:creationId xmlns:a16="http://schemas.microsoft.com/office/drawing/2014/main" id="{72359445-381E-4DD2-B7FD-43B264943550}"/>
              </a:ext>
            </a:extLst>
          </p:cNvPr>
          <p:cNvSpPr>
            <a:spLocks noGrp="1"/>
          </p:cNvSpPr>
          <p:nvPr>
            <p:ph sz="half" idx="1"/>
          </p:nvPr>
        </p:nvSpPr>
        <p:spPr>
          <a:xfrm>
            <a:off x="480714" y="2160589"/>
            <a:ext cx="2717873" cy="3880772"/>
          </a:xfrm>
        </p:spPr>
        <p:txBody>
          <a:bodyPr>
            <a:normAutofit/>
          </a:bodyPr>
          <a:lstStyle/>
          <a:p>
            <a:r>
              <a:rPr lang="sk-SK" sz="2000" dirty="0"/>
              <a:t>Email to </a:t>
            </a:r>
            <a:r>
              <a:rPr lang="sk-SK" sz="2000" dirty="0" err="1"/>
              <a:t>the</a:t>
            </a:r>
            <a:r>
              <a:rPr lang="sk-SK" sz="2000" dirty="0"/>
              <a:t> </a:t>
            </a:r>
            <a:r>
              <a:rPr lang="sk-SK" sz="2000" dirty="0" err="1"/>
              <a:t>heads</a:t>
            </a:r>
            <a:r>
              <a:rPr lang="sk-SK" sz="2000" dirty="0"/>
              <a:t> </a:t>
            </a:r>
          </a:p>
          <a:p>
            <a:pPr marL="0" indent="0">
              <a:buNone/>
            </a:pPr>
            <a:r>
              <a:rPr lang="sk-SK" sz="2000" dirty="0"/>
              <a:t>of </a:t>
            </a:r>
            <a:r>
              <a:rPr lang="sk-SK" sz="2000" dirty="0" err="1"/>
              <a:t>the</a:t>
            </a:r>
            <a:r>
              <a:rPr lang="sk-SK" sz="2000" dirty="0"/>
              <a:t> study </a:t>
            </a:r>
            <a:r>
              <a:rPr lang="sk-SK" sz="2000" dirty="0" err="1"/>
              <a:t>groups</a:t>
            </a:r>
            <a:r>
              <a:rPr lang="sk-SK" sz="2000" dirty="0"/>
              <a:t>,</a:t>
            </a:r>
          </a:p>
          <a:p>
            <a:pPr marL="0" indent="0">
              <a:buNone/>
            </a:pPr>
            <a:r>
              <a:rPr lang="sk-SK" sz="2000" dirty="0" err="1"/>
              <a:t>contact</a:t>
            </a:r>
            <a:r>
              <a:rPr lang="sk-SK" sz="2000" dirty="0"/>
              <a:t> </a:t>
            </a:r>
            <a:r>
              <a:rPr lang="sk-SK" sz="2000" dirty="0" err="1"/>
              <a:t>persons</a:t>
            </a:r>
            <a:r>
              <a:rPr lang="sk-SK" sz="2000" dirty="0"/>
              <a:t> in </a:t>
            </a:r>
            <a:r>
              <a:rPr lang="sk-SK" sz="2000" dirty="0" err="1"/>
              <a:t>the</a:t>
            </a:r>
            <a:endParaRPr lang="sk-SK" sz="2000" dirty="0"/>
          </a:p>
          <a:p>
            <a:pPr marL="0" indent="0">
              <a:buNone/>
            </a:pPr>
            <a:r>
              <a:rPr lang="sk-SK" sz="2000" dirty="0" err="1"/>
              <a:t>communities</a:t>
            </a:r>
            <a:endParaRPr lang="sk-SK" sz="2000" dirty="0"/>
          </a:p>
          <a:p>
            <a:pPr marL="0" indent="0">
              <a:buNone/>
            </a:pPr>
            <a:r>
              <a:rPr lang="sk-SK" sz="2000" dirty="0" err="1"/>
              <a:t>with</a:t>
            </a:r>
            <a:r>
              <a:rPr lang="sk-SK" sz="2000" dirty="0"/>
              <a:t> </a:t>
            </a:r>
            <a:r>
              <a:rPr lang="sk-SK" sz="2000" dirty="0" err="1"/>
              <a:t>the</a:t>
            </a:r>
            <a:r>
              <a:rPr lang="sk-SK" sz="2000" dirty="0"/>
              <a:t> </a:t>
            </a:r>
            <a:r>
              <a:rPr lang="sk-SK" sz="2000" dirty="0" err="1"/>
              <a:t>link</a:t>
            </a:r>
            <a:r>
              <a:rPr lang="sk-SK" sz="2000" dirty="0"/>
              <a:t> of </a:t>
            </a:r>
            <a:r>
              <a:rPr lang="sk-SK" sz="2000" dirty="0" err="1"/>
              <a:t>the</a:t>
            </a:r>
            <a:endParaRPr lang="sk-SK" sz="2000" dirty="0"/>
          </a:p>
          <a:p>
            <a:pPr marL="0" indent="0">
              <a:buNone/>
            </a:pPr>
            <a:r>
              <a:rPr lang="sk-SK" sz="2000" dirty="0"/>
              <a:t>online UTA</a:t>
            </a:r>
          </a:p>
        </p:txBody>
      </p:sp>
      <p:pic>
        <p:nvPicPr>
          <p:cNvPr id="5" name="Zástupný objekt pre obsah 4">
            <a:extLst>
              <a:ext uri="{FF2B5EF4-FFF2-40B4-BE49-F238E27FC236}">
                <a16:creationId xmlns:a16="http://schemas.microsoft.com/office/drawing/2014/main" id="{4835DA27-8449-4C99-8B49-14929ED9B00B}"/>
              </a:ext>
            </a:extLst>
          </p:cNvPr>
          <p:cNvPicPr>
            <a:picLocks noGrp="1"/>
          </p:cNvPicPr>
          <p:nvPr>
            <p:ph sz="half" idx="2"/>
          </p:nvPr>
        </p:nvPicPr>
        <p:blipFill>
          <a:blip r:embed="rId2"/>
          <a:stretch>
            <a:fillRect/>
          </a:stretch>
        </p:blipFill>
        <p:spPr>
          <a:xfrm>
            <a:off x="3189163" y="1745692"/>
            <a:ext cx="8475400" cy="4901597"/>
          </a:xfrm>
          <a:prstGeom prst="rect">
            <a:avLst/>
          </a:prstGeom>
        </p:spPr>
      </p:pic>
    </p:spTree>
    <p:extLst>
      <p:ext uri="{BB962C8B-B14F-4D97-AF65-F5344CB8AC3E}">
        <p14:creationId xmlns:p14="http://schemas.microsoft.com/office/powerpoint/2010/main" val="196130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0E8A8-8909-4149-B7BD-517BE8C4FD4F}"/>
              </a:ext>
            </a:extLst>
          </p:cNvPr>
          <p:cNvSpPr>
            <a:spLocks noGrp="1"/>
          </p:cNvSpPr>
          <p:nvPr>
            <p:ph type="title"/>
          </p:nvPr>
        </p:nvSpPr>
        <p:spPr>
          <a:xfrm>
            <a:off x="677334" y="310198"/>
            <a:ext cx="8596668" cy="1320800"/>
          </a:xfrm>
        </p:spPr>
        <p:txBody>
          <a:bodyPr>
            <a:normAutofit/>
          </a:bodyPr>
          <a:lstStyle/>
          <a:p>
            <a:r>
              <a:rPr lang="sk-SK" sz="3200" dirty="0">
                <a:solidFill>
                  <a:schemeClr val="accent2"/>
                </a:solidFill>
              </a:rPr>
              <a:t>MARKETING</a:t>
            </a:r>
            <a:br>
              <a:rPr lang="sk-SK" sz="3200" dirty="0">
                <a:solidFill>
                  <a:schemeClr val="accent2"/>
                </a:solidFill>
              </a:rPr>
            </a:br>
            <a:r>
              <a:rPr lang="sk-SK" sz="3200" dirty="0" err="1">
                <a:solidFill>
                  <a:schemeClr val="accent2"/>
                </a:solidFill>
              </a:rPr>
              <a:t>Dissemination</a:t>
            </a:r>
            <a:r>
              <a:rPr lang="sk-SK" sz="3200" dirty="0">
                <a:solidFill>
                  <a:schemeClr val="accent2"/>
                </a:solidFill>
              </a:rPr>
              <a:t> on </a:t>
            </a:r>
            <a:r>
              <a:rPr lang="sk-SK" sz="3200" dirty="0" err="1">
                <a:solidFill>
                  <a:schemeClr val="accent2"/>
                </a:solidFill>
              </a:rPr>
              <a:t>the</a:t>
            </a:r>
            <a:r>
              <a:rPr lang="sk-SK" sz="3200" dirty="0">
                <a:solidFill>
                  <a:schemeClr val="accent2"/>
                </a:solidFill>
              </a:rPr>
              <a:t> </a:t>
            </a:r>
            <a:r>
              <a:rPr lang="sk-SK" sz="3200" dirty="0" err="1">
                <a:solidFill>
                  <a:schemeClr val="accent2"/>
                </a:solidFill>
              </a:rPr>
              <a:t>website</a:t>
            </a:r>
            <a:endParaRPr lang="sk-SK" sz="3200" dirty="0">
              <a:solidFill>
                <a:schemeClr val="accent2"/>
              </a:solidFill>
            </a:endParaRPr>
          </a:p>
        </p:txBody>
      </p:sp>
      <p:pic>
        <p:nvPicPr>
          <p:cNvPr id="5" name="Zástupný objekt pre obsah 4">
            <a:extLst>
              <a:ext uri="{FF2B5EF4-FFF2-40B4-BE49-F238E27FC236}">
                <a16:creationId xmlns:a16="http://schemas.microsoft.com/office/drawing/2014/main" id="{D6D163A0-CAD4-418C-9B25-2B1CDDBBDFE9}"/>
              </a:ext>
            </a:extLst>
          </p:cNvPr>
          <p:cNvPicPr>
            <a:picLocks noGrp="1"/>
          </p:cNvPicPr>
          <p:nvPr>
            <p:ph sz="half" idx="2"/>
          </p:nvPr>
        </p:nvPicPr>
        <p:blipFill>
          <a:blip r:embed="rId2"/>
          <a:stretch>
            <a:fillRect/>
          </a:stretch>
        </p:blipFill>
        <p:spPr>
          <a:xfrm>
            <a:off x="819437" y="1499064"/>
            <a:ext cx="6177459" cy="2666648"/>
          </a:xfrm>
          <a:prstGeom prst="rect">
            <a:avLst/>
          </a:prstGeom>
        </p:spPr>
      </p:pic>
      <p:pic>
        <p:nvPicPr>
          <p:cNvPr id="7" name="Obrázok 6">
            <a:extLst>
              <a:ext uri="{FF2B5EF4-FFF2-40B4-BE49-F238E27FC236}">
                <a16:creationId xmlns:a16="http://schemas.microsoft.com/office/drawing/2014/main" id="{76274BA8-4557-489E-8CEE-779A1C0C0EA6}"/>
              </a:ext>
            </a:extLst>
          </p:cNvPr>
          <p:cNvPicPr/>
          <p:nvPr/>
        </p:nvPicPr>
        <p:blipFill rotWithShape="1">
          <a:blip r:embed="rId3"/>
          <a:srcRect t="12393"/>
          <a:stretch/>
        </p:blipFill>
        <p:spPr>
          <a:xfrm>
            <a:off x="819437" y="4019172"/>
            <a:ext cx="6177458" cy="2838828"/>
          </a:xfrm>
          <a:prstGeom prst="rect">
            <a:avLst/>
          </a:prstGeom>
        </p:spPr>
      </p:pic>
      <p:sp>
        <p:nvSpPr>
          <p:cNvPr id="9" name="Zástupný objekt pre obsah 2">
            <a:extLst>
              <a:ext uri="{FF2B5EF4-FFF2-40B4-BE49-F238E27FC236}">
                <a16:creationId xmlns:a16="http://schemas.microsoft.com/office/drawing/2014/main" id="{782A0F2D-D955-4ADE-997D-F09BDD72AF27}"/>
              </a:ext>
            </a:extLst>
          </p:cNvPr>
          <p:cNvSpPr>
            <a:spLocks noGrp="1"/>
          </p:cNvSpPr>
          <p:nvPr>
            <p:ph sz="half" idx="1"/>
          </p:nvPr>
        </p:nvSpPr>
        <p:spPr>
          <a:xfrm>
            <a:off x="5350933" y="3307106"/>
            <a:ext cx="1590018" cy="3319400"/>
          </a:xfrm>
        </p:spPr>
        <p:txBody>
          <a:bodyPr>
            <a:normAutofit/>
          </a:bodyPr>
          <a:lstStyle/>
          <a:p>
            <a:r>
              <a:rPr lang="sk-SK" sz="1400" dirty="0"/>
              <a:t>Study </a:t>
            </a:r>
            <a:r>
              <a:rPr lang="sk-SK" sz="1400" dirty="0" err="1"/>
              <a:t>offer</a:t>
            </a:r>
            <a:endParaRPr lang="sk-SK" sz="1400" dirty="0"/>
          </a:p>
          <a:p>
            <a:endParaRPr lang="sk-SK" sz="1400" dirty="0"/>
          </a:p>
          <a:p>
            <a:endParaRPr lang="sk-SK" sz="1400" dirty="0"/>
          </a:p>
          <a:p>
            <a:endParaRPr lang="sk-SK" sz="1400" dirty="0"/>
          </a:p>
          <a:p>
            <a:endParaRPr lang="sk-SK" sz="1400" dirty="0"/>
          </a:p>
          <a:p>
            <a:endParaRPr lang="sk-SK" sz="1400" dirty="0"/>
          </a:p>
          <a:p>
            <a:endParaRPr lang="sk-SK" sz="1400" dirty="0"/>
          </a:p>
          <a:p>
            <a:endParaRPr lang="sk-SK" sz="1400" dirty="0"/>
          </a:p>
          <a:p>
            <a:r>
              <a:rPr lang="sk-SK" sz="1400" dirty="0" err="1"/>
              <a:t>Registration</a:t>
            </a:r>
            <a:r>
              <a:rPr lang="sk-SK" sz="1400" dirty="0"/>
              <a:t> </a:t>
            </a:r>
            <a:r>
              <a:rPr lang="sk-SK" sz="1400" dirty="0" err="1"/>
              <a:t>form</a:t>
            </a:r>
            <a:endParaRPr lang="sk-SK" sz="1400" dirty="0"/>
          </a:p>
        </p:txBody>
      </p:sp>
    </p:spTree>
    <p:extLst>
      <p:ext uri="{BB962C8B-B14F-4D97-AF65-F5344CB8AC3E}">
        <p14:creationId xmlns:p14="http://schemas.microsoft.com/office/powerpoint/2010/main" val="360949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0E8A8-8909-4149-B7BD-517BE8C4FD4F}"/>
              </a:ext>
            </a:extLst>
          </p:cNvPr>
          <p:cNvSpPr>
            <a:spLocks noGrp="1"/>
          </p:cNvSpPr>
          <p:nvPr>
            <p:ph type="title"/>
          </p:nvPr>
        </p:nvSpPr>
        <p:spPr>
          <a:xfrm>
            <a:off x="677334" y="418769"/>
            <a:ext cx="8596668" cy="765975"/>
          </a:xfrm>
        </p:spPr>
        <p:txBody>
          <a:bodyPr>
            <a:normAutofit/>
          </a:bodyPr>
          <a:lstStyle/>
          <a:p>
            <a:r>
              <a:rPr lang="en-US" sz="3200" dirty="0">
                <a:solidFill>
                  <a:schemeClr val="accent2"/>
                </a:solidFill>
              </a:rPr>
              <a:t>S</a:t>
            </a:r>
            <a:r>
              <a:rPr lang="sk-SK" sz="3200" dirty="0">
                <a:solidFill>
                  <a:schemeClr val="accent2"/>
                </a:solidFill>
              </a:rPr>
              <a:t>TUDY OFFER</a:t>
            </a:r>
            <a:endParaRPr lang="en-US" sz="3200" dirty="0">
              <a:solidFill>
                <a:schemeClr val="accent2"/>
              </a:solidFill>
            </a:endParaRPr>
          </a:p>
        </p:txBody>
      </p:sp>
      <p:sp>
        <p:nvSpPr>
          <p:cNvPr id="4" name="Zástupný objekt pre obsah 3">
            <a:extLst>
              <a:ext uri="{FF2B5EF4-FFF2-40B4-BE49-F238E27FC236}">
                <a16:creationId xmlns:a16="http://schemas.microsoft.com/office/drawing/2014/main" id="{594F798D-1049-4B26-80E0-933F94FF75CA}"/>
              </a:ext>
            </a:extLst>
          </p:cNvPr>
          <p:cNvSpPr>
            <a:spLocks noGrp="1"/>
          </p:cNvSpPr>
          <p:nvPr>
            <p:ph sz="half" idx="2"/>
          </p:nvPr>
        </p:nvSpPr>
        <p:spPr>
          <a:xfrm>
            <a:off x="4653386" y="1184744"/>
            <a:ext cx="4184034" cy="3880773"/>
          </a:xfrm>
        </p:spPr>
        <p:txBody>
          <a:bodyPr>
            <a:normAutofit/>
          </a:bodyPr>
          <a:lstStyle/>
          <a:p>
            <a:r>
              <a:rPr lang="en-US" sz="2400" dirty="0"/>
              <a:t>Museology and cultural heritage </a:t>
            </a:r>
            <a:endParaRPr lang="sk-SK" sz="2400" dirty="0"/>
          </a:p>
          <a:p>
            <a:r>
              <a:rPr lang="en-US" sz="2400" dirty="0"/>
              <a:t>Law</a:t>
            </a:r>
          </a:p>
          <a:p>
            <a:r>
              <a:rPr lang="en-US" sz="2400" dirty="0"/>
              <a:t>Psychology</a:t>
            </a:r>
          </a:p>
          <a:p>
            <a:r>
              <a:rPr lang="en-US" sz="2400" dirty="0"/>
              <a:t>Regeneration of the seniors</a:t>
            </a:r>
          </a:p>
          <a:p>
            <a:r>
              <a:rPr lang="en-US" sz="2400" dirty="0"/>
              <a:t>Gardening</a:t>
            </a:r>
          </a:p>
        </p:txBody>
      </p:sp>
      <p:sp>
        <p:nvSpPr>
          <p:cNvPr id="5" name="Zástupný objekt pre obsah 2">
            <a:extLst>
              <a:ext uri="{FF2B5EF4-FFF2-40B4-BE49-F238E27FC236}">
                <a16:creationId xmlns:a16="http://schemas.microsoft.com/office/drawing/2014/main" id="{45F7D513-31EF-48F5-BAA3-64B4D3556C6F}"/>
              </a:ext>
            </a:extLst>
          </p:cNvPr>
          <p:cNvSpPr>
            <a:spLocks noGrp="1"/>
          </p:cNvSpPr>
          <p:nvPr>
            <p:ph sz="half" idx="1"/>
          </p:nvPr>
        </p:nvSpPr>
        <p:spPr>
          <a:xfrm>
            <a:off x="677334" y="1066211"/>
            <a:ext cx="4183062" cy="6828783"/>
          </a:xfrm>
        </p:spPr>
        <p:txBody>
          <a:bodyPr>
            <a:noAutofit/>
          </a:bodyPr>
          <a:lstStyle/>
          <a:p>
            <a:r>
              <a:rPr lang="en-US" sz="2400" dirty="0"/>
              <a:t>Archeology</a:t>
            </a:r>
          </a:p>
          <a:p>
            <a:r>
              <a:rPr lang="en-US" sz="2400" dirty="0" err="1"/>
              <a:t>Artet</a:t>
            </a:r>
            <a:r>
              <a:rPr lang="sk-SK" sz="2400" dirty="0"/>
              <a:t>h</a:t>
            </a:r>
            <a:r>
              <a:rPr lang="en-US" sz="2400" dirty="0" err="1"/>
              <a:t>erapy</a:t>
            </a:r>
            <a:r>
              <a:rPr lang="en-US" sz="2400" dirty="0"/>
              <a:t> </a:t>
            </a:r>
          </a:p>
          <a:p>
            <a:r>
              <a:rPr lang="en-US" sz="2400" dirty="0"/>
              <a:t>Astronomy</a:t>
            </a:r>
          </a:p>
          <a:p>
            <a:r>
              <a:rPr lang="en-US" sz="2400" dirty="0"/>
              <a:t>Human in the nature</a:t>
            </a:r>
          </a:p>
          <a:p>
            <a:r>
              <a:rPr lang="en-US" sz="2400" dirty="0"/>
              <a:t>History of theatre and clothing </a:t>
            </a:r>
          </a:p>
          <a:p>
            <a:r>
              <a:rPr lang="en-US" sz="2400" dirty="0"/>
              <a:t>Ethnology and cultural anthropology</a:t>
            </a:r>
          </a:p>
          <a:p>
            <a:r>
              <a:rPr lang="en-US" sz="2400" dirty="0"/>
              <a:t>Philosophy</a:t>
            </a:r>
          </a:p>
          <a:p>
            <a:r>
              <a:rPr lang="en-US" sz="2400" dirty="0"/>
              <a:t>Marketing and media</a:t>
            </a:r>
          </a:p>
          <a:p>
            <a:pPr marL="0" indent="0">
              <a:buNone/>
            </a:pPr>
            <a:endParaRPr lang="sk-SK" sz="2400" dirty="0"/>
          </a:p>
        </p:txBody>
      </p:sp>
      <p:pic>
        <p:nvPicPr>
          <p:cNvPr id="6" name="Obrázok 5" descr="Na obrázku môže byť 1 osoba a text">
            <a:extLst>
              <a:ext uri="{FF2B5EF4-FFF2-40B4-BE49-F238E27FC236}">
                <a16:creationId xmlns:a16="http://schemas.microsoft.com/office/drawing/2014/main" id="{C080D3B2-D2A9-4B4F-8008-52A7FF3DBB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31606" y="3505200"/>
            <a:ext cx="4343927" cy="3022599"/>
          </a:xfrm>
          <a:prstGeom prst="rect">
            <a:avLst/>
          </a:prstGeom>
          <a:noFill/>
          <a:ln>
            <a:noFill/>
          </a:ln>
        </p:spPr>
      </p:pic>
    </p:spTree>
    <p:extLst>
      <p:ext uri="{BB962C8B-B14F-4D97-AF65-F5344CB8AC3E}">
        <p14:creationId xmlns:p14="http://schemas.microsoft.com/office/powerpoint/2010/main" val="91441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0E8A8-8909-4149-B7BD-517BE8C4FD4F}"/>
              </a:ext>
            </a:extLst>
          </p:cNvPr>
          <p:cNvSpPr>
            <a:spLocks noGrp="1"/>
          </p:cNvSpPr>
          <p:nvPr>
            <p:ph type="title"/>
          </p:nvPr>
        </p:nvSpPr>
        <p:spPr>
          <a:xfrm>
            <a:off x="629958" y="466145"/>
            <a:ext cx="8596668" cy="1320800"/>
          </a:xfrm>
        </p:spPr>
        <p:txBody>
          <a:bodyPr>
            <a:normAutofit/>
          </a:bodyPr>
          <a:lstStyle/>
          <a:p>
            <a:pPr algn="ctr"/>
            <a:r>
              <a:rPr lang="en-US" sz="3200" dirty="0">
                <a:solidFill>
                  <a:schemeClr val="accent2"/>
                </a:solidFill>
              </a:rPr>
              <a:t>Specialized subjects and content </a:t>
            </a:r>
            <a:br>
              <a:rPr lang="en-US" sz="3200" dirty="0">
                <a:solidFill>
                  <a:schemeClr val="accent2"/>
                </a:solidFill>
              </a:rPr>
            </a:br>
            <a:r>
              <a:rPr lang="en-US" sz="3200" dirty="0">
                <a:solidFill>
                  <a:schemeClr val="accent2"/>
                </a:solidFill>
              </a:rPr>
              <a:t>of the study offer in 10 lectures</a:t>
            </a:r>
          </a:p>
        </p:txBody>
      </p:sp>
      <p:pic>
        <p:nvPicPr>
          <p:cNvPr id="5" name="Zástupný objekt pre obsah 4">
            <a:extLst>
              <a:ext uri="{FF2B5EF4-FFF2-40B4-BE49-F238E27FC236}">
                <a16:creationId xmlns:a16="http://schemas.microsoft.com/office/drawing/2014/main" id="{4A6ACC9F-E297-4EEF-85C5-3504D67726E3}"/>
              </a:ext>
            </a:extLst>
          </p:cNvPr>
          <p:cNvPicPr>
            <a:picLocks noGrp="1"/>
          </p:cNvPicPr>
          <p:nvPr>
            <p:ph sz="half" idx="1"/>
          </p:nvPr>
        </p:nvPicPr>
        <p:blipFill>
          <a:blip r:embed="rId2"/>
          <a:stretch>
            <a:fillRect/>
          </a:stretch>
        </p:blipFill>
        <p:spPr>
          <a:xfrm>
            <a:off x="349857" y="2035535"/>
            <a:ext cx="4818490" cy="4635610"/>
          </a:xfrm>
          <a:prstGeom prst="rect">
            <a:avLst/>
          </a:prstGeom>
        </p:spPr>
      </p:pic>
      <p:pic>
        <p:nvPicPr>
          <p:cNvPr id="6" name="Zástupný objekt pre obsah 5">
            <a:extLst>
              <a:ext uri="{FF2B5EF4-FFF2-40B4-BE49-F238E27FC236}">
                <a16:creationId xmlns:a16="http://schemas.microsoft.com/office/drawing/2014/main" id="{65AC4CC6-997A-4BBC-ADEC-3948C12711AE}"/>
              </a:ext>
            </a:extLst>
          </p:cNvPr>
          <p:cNvPicPr>
            <a:picLocks noGrp="1"/>
          </p:cNvPicPr>
          <p:nvPr>
            <p:ph sz="half" idx="2"/>
          </p:nvPr>
        </p:nvPicPr>
        <p:blipFill>
          <a:blip r:embed="rId3"/>
          <a:stretch>
            <a:fillRect/>
          </a:stretch>
        </p:blipFill>
        <p:spPr>
          <a:xfrm>
            <a:off x="5844899" y="2003729"/>
            <a:ext cx="4658774" cy="4635609"/>
          </a:xfrm>
          <a:prstGeom prst="rect">
            <a:avLst/>
          </a:prstGeom>
        </p:spPr>
      </p:pic>
    </p:spTree>
    <p:extLst>
      <p:ext uri="{BB962C8B-B14F-4D97-AF65-F5344CB8AC3E}">
        <p14:creationId xmlns:p14="http://schemas.microsoft.com/office/powerpoint/2010/main" val="99546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B6139-A83C-4A0E-9DEC-A1930ACE0A2E}"/>
              </a:ext>
            </a:extLst>
          </p:cNvPr>
          <p:cNvSpPr>
            <a:spLocks noGrp="1"/>
          </p:cNvSpPr>
          <p:nvPr>
            <p:ph type="title"/>
          </p:nvPr>
        </p:nvSpPr>
        <p:spPr>
          <a:xfrm>
            <a:off x="613723" y="949306"/>
            <a:ext cx="8596668" cy="734170"/>
          </a:xfrm>
        </p:spPr>
        <p:txBody>
          <a:bodyPr>
            <a:normAutofit/>
          </a:bodyPr>
          <a:lstStyle/>
          <a:p>
            <a:r>
              <a:rPr lang="sk-SK" sz="3200" dirty="0">
                <a:solidFill>
                  <a:schemeClr val="accent2"/>
                </a:solidFill>
              </a:rPr>
              <a:t>REGISTRATION</a:t>
            </a:r>
          </a:p>
        </p:txBody>
      </p:sp>
      <p:pic>
        <p:nvPicPr>
          <p:cNvPr id="5" name="Obrázok 4">
            <a:extLst>
              <a:ext uri="{FF2B5EF4-FFF2-40B4-BE49-F238E27FC236}">
                <a16:creationId xmlns:a16="http://schemas.microsoft.com/office/drawing/2014/main" id="{6BC98CB7-C4AD-41EE-8F7C-F90D520B8FF3}"/>
              </a:ext>
            </a:extLst>
          </p:cNvPr>
          <p:cNvPicPr/>
          <p:nvPr/>
        </p:nvPicPr>
        <p:blipFill>
          <a:blip r:embed="rId2"/>
          <a:stretch>
            <a:fillRect/>
          </a:stretch>
        </p:blipFill>
        <p:spPr>
          <a:xfrm>
            <a:off x="4197490" y="3872700"/>
            <a:ext cx="6900331" cy="3240405"/>
          </a:xfrm>
          <a:prstGeom prst="rect">
            <a:avLst/>
          </a:prstGeom>
        </p:spPr>
      </p:pic>
      <p:sp>
        <p:nvSpPr>
          <p:cNvPr id="6" name="Zástupný objekt pre obsah 5">
            <a:extLst>
              <a:ext uri="{FF2B5EF4-FFF2-40B4-BE49-F238E27FC236}">
                <a16:creationId xmlns:a16="http://schemas.microsoft.com/office/drawing/2014/main" id="{5DEA15EF-EF69-49E6-A3FE-F550AED8B7FC}"/>
              </a:ext>
            </a:extLst>
          </p:cNvPr>
          <p:cNvSpPr>
            <a:spLocks noGrp="1"/>
          </p:cNvSpPr>
          <p:nvPr>
            <p:ph idx="1"/>
          </p:nvPr>
        </p:nvSpPr>
        <p:spPr/>
        <p:txBody>
          <a:bodyPr/>
          <a:lstStyle/>
          <a:p>
            <a:endParaRPr lang="sk-SK"/>
          </a:p>
        </p:txBody>
      </p:sp>
      <p:pic>
        <p:nvPicPr>
          <p:cNvPr id="7" name="Obrázok 6">
            <a:extLst>
              <a:ext uri="{FF2B5EF4-FFF2-40B4-BE49-F238E27FC236}">
                <a16:creationId xmlns:a16="http://schemas.microsoft.com/office/drawing/2014/main" id="{29E38C6E-C850-4022-BF5A-2655335B83BC}"/>
              </a:ext>
            </a:extLst>
          </p:cNvPr>
          <p:cNvPicPr/>
          <p:nvPr/>
        </p:nvPicPr>
        <p:blipFill>
          <a:blip r:embed="rId3"/>
          <a:stretch>
            <a:fillRect/>
          </a:stretch>
        </p:blipFill>
        <p:spPr>
          <a:xfrm>
            <a:off x="4197490" y="301830"/>
            <a:ext cx="6900331" cy="3880773"/>
          </a:xfrm>
          <a:prstGeom prst="rect">
            <a:avLst/>
          </a:prstGeom>
        </p:spPr>
      </p:pic>
    </p:spTree>
    <p:extLst>
      <p:ext uri="{BB962C8B-B14F-4D97-AF65-F5344CB8AC3E}">
        <p14:creationId xmlns:p14="http://schemas.microsoft.com/office/powerpoint/2010/main" val="360810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B6139-A83C-4A0E-9DEC-A1930ACE0A2E}"/>
              </a:ext>
            </a:extLst>
          </p:cNvPr>
          <p:cNvSpPr>
            <a:spLocks noGrp="1"/>
          </p:cNvSpPr>
          <p:nvPr>
            <p:ph type="title"/>
          </p:nvPr>
        </p:nvSpPr>
        <p:spPr>
          <a:xfrm>
            <a:off x="662094" y="426720"/>
            <a:ext cx="8596668" cy="1320800"/>
          </a:xfrm>
        </p:spPr>
        <p:txBody>
          <a:bodyPr>
            <a:normAutofit fontScale="90000"/>
          </a:bodyPr>
          <a:lstStyle/>
          <a:p>
            <a:pPr algn="ctr"/>
            <a:r>
              <a:rPr lang="sk-SK" sz="3200" dirty="0">
                <a:solidFill>
                  <a:schemeClr val="accent2"/>
                </a:solidFill>
              </a:rPr>
              <a:t>COMMUNICATION WITH THE STUDENTS</a:t>
            </a:r>
            <a:br>
              <a:rPr lang="sk-SK" sz="3200" dirty="0">
                <a:solidFill>
                  <a:schemeClr val="accent2"/>
                </a:solidFill>
              </a:rPr>
            </a:br>
            <a:r>
              <a:rPr lang="sk-SK" sz="3200" dirty="0">
                <a:solidFill>
                  <a:schemeClr val="accent2"/>
                </a:solidFill>
              </a:rPr>
              <a:t>- </a:t>
            </a:r>
            <a:r>
              <a:rPr lang="sk-SK" sz="3200" dirty="0" err="1">
                <a:solidFill>
                  <a:schemeClr val="accent2"/>
                </a:solidFill>
              </a:rPr>
              <a:t>after</a:t>
            </a:r>
            <a:r>
              <a:rPr lang="sk-SK" sz="3200" dirty="0">
                <a:solidFill>
                  <a:schemeClr val="accent2"/>
                </a:solidFill>
              </a:rPr>
              <a:t> </a:t>
            </a:r>
            <a:r>
              <a:rPr lang="sk-SK" sz="3200" dirty="0" err="1">
                <a:solidFill>
                  <a:schemeClr val="accent2"/>
                </a:solidFill>
              </a:rPr>
              <a:t>registration</a:t>
            </a:r>
            <a:r>
              <a:rPr lang="sk-SK" sz="3200" dirty="0">
                <a:solidFill>
                  <a:schemeClr val="accent2"/>
                </a:solidFill>
              </a:rPr>
              <a:t>, </a:t>
            </a:r>
            <a:r>
              <a:rPr lang="sk-SK" sz="3200" dirty="0" err="1">
                <a:solidFill>
                  <a:schemeClr val="accent2"/>
                </a:solidFill>
              </a:rPr>
              <a:t>testing</a:t>
            </a:r>
            <a:r>
              <a:rPr lang="sk-SK" sz="3200" dirty="0">
                <a:solidFill>
                  <a:schemeClr val="accent2"/>
                </a:solidFill>
              </a:rPr>
              <a:t> </a:t>
            </a:r>
            <a:r>
              <a:rPr lang="sk-SK" sz="3200" dirty="0" err="1">
                <a:solidFill>
                  <a:schemeClr val="accent2"/>
                </a:solidFill>
              </a:rPr>
              <a:t>before</a:t>
            </a:r>
            <a:r>
              <a:rPr lang="sk-SK" sz="3200" dirty="0">
                <a:solidFill>
                  <a:schemeClr val="accent2"/>
                </a:solidFill>
              </a:rPr>
              <a:t> </a:t>
            </a:r>
            <a:r>
              <a:rPr lang="sk-SK" sz="3200" dirty="0" err="1">
                <a:solidFill>
                  <a:schemeClr val="accent2"/>
                </a:solidFill>
              </a:rPr>
              <a:t>the</a:t>
            </a:r>
            <a:r>
              <a:rPr lang="sk-SK" sz="3200" dirty="0">
                <a:solidFill>
                  <a:schemeClr val="accent2"/>
                </a:solidFill>
              </a:rPr>
              <a:t> </a:t>
            </a:r>
            <a:r>
              <a:rPr lang="sk-SK" sz="3200" dirty="0" err="1">
                <a:solidFill>
                  <a:schemeClr val="accent2"/>
                </a:solidFill>
              </a:rPr>
              <a:t>lecture</a:t>
            </a:r>
            <a:endParaRPr lang="sk-SK" sz="3200" dirty="0">
              <a:solidFill>
                <a:schemeClr val="accent2"/>
              </a:solidFill>
            </a:endParaRPr>
          </a:p>
        </p:txBody>
      </p:sp>
      <p:pic>
        <p:nvPicPr>
          <p:cNvPr id="5" name="Obrázok 4">
            <a:extLst>
              <a:ext uri="{FF2B5EF4-FFF2-40B4-BE49-F238E27FC236}">
                <a16:creationId xmlns:a16="http://schemas.microsoft.com/office/drawing/2014/main" id="{62CBB3F2-475C-464B-B081-F9F7C851DCF7}"/>
              </a:ext>
            </a:extLst>
          </p:cNvPr>
          <p:cNvPicPr/>
          <p:nvPr/>
        </p:nvPicPr>
        <p:blipFill>
          <a:blip r:embed="rId2"/>
          <a:stretch>
            <a:fillRect/>
          </a:stretch>
        </p:blipFill>
        <p:spPr>
          <a:xfrm>
            <a:off x="4686630" y="2842309"/>
            <a:ext cx="6900331" cy="4170583"/>
          </a:xfrm>
          <a:prstGeom prst="rect">
            <a:avLst/>
          </a:prstGeom>
        </p:spPr>
      </p:pic>
      <p:pic>
        <p:nvPicPr>
          <p:cNvPr id="7" name="Zástupný objekt pre obsah 3">
            <a:extLst>
              <a:ext uri="{FF2B5EF4-FFF2-40B4-BE49-F238E27FC236}">
                <a16:creationId xmlns:a16="http://schemas.microsoft.com/office/drawing/2014/main" id="{B329BB32-577E-494D-B03E-C2E8437876F2}"/>
              </a:ext>
            </a:extLst>
          </p:cNvPr>
          <p:cNvPicPr>
            <a:picLocks noGrp="1"/>
          </p:cNvPicPr>
          <p:nvPr>
            <p:ph idx="1"/>
          </p:nvPr>
        </p:nvPicPr>
        <p:blipFill>
          <a:blip r:embed="rId3"/>
          <a:stretch>
            <a:fillRect/>
          </a:stretch>
        </p:blipFill>
        <p:spPr>
          <a:xfrm>
            <a:off x="460378" y="1683510"/>
            <a:ext cx="6900332" cy="3881437"/>
          </a:xfrm>
          <a:prstGeom prst="rect">
            <a:avLst/>
          </a:prstGeom>
        </p:spPr>
      </p:pic>
    </p:spTree>
    <p:extLst>
      <p:ext uri="{BB962C8B-B14F-4D97-AF65-F5344CB8AC3E}">
        <p14:creationId xmlns:p14="http://schemas.microsoft.com/office/powerpoint/2010/main" val="122079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3B6139-A83C-4A0E-9DEC-A1930ACE0A2E}"/>
              </a:ext>
            </a:extLst>
          </p:cNvPr>
          <p:cNvSpPr>
            <a:spLocks noGrp="1"/>
          </p:cNvSpPr>
          <p:nvPr>
            <p:ph type="title"/>
          </p:nvPr>
        </p:nvSpPr>
        <p:spPr>
          <a:xfrm>
            <a:off x="677334" y="347207"/>
            <a:ext cx="8596668" cy="1131736"/>
          </a:xfrm>
        </p:spPr>
        <p:txBody>
          <a:bodyPr>
            <a:normAutofit/>
          </a:bodyPr>
          <a:lstStyle/>
          <a:p>
            <a:r>
              <a:rPr lang="sk-SK" sz="3200" dirty="0">
                <a:solidFill>
                  <a:schemeClr val="accent2"/>
                </a:solidFill>
              </a:rPr>
              <a:t>ENTERING AND PARTICIPATION – 	meet.jit.si</a:t>
            </a:r>
            <a:br>
              <a:rPr lang="sk-SK" sz="3200" dirty="0">
                <a:solidFill>
                  <a:schemeClr val="accent2"/>
                </a:solidFill>
              </a:rPr>
            </a:br>
            <a:r>
              <a:rPr lang="sk-SK" sz="3200" dirty="0">
                <a:solidFill>
                  <a:schemeClr val="accent2"/>
                </a:solidFill>
              </a:rPr>
              <a:t>													</a:t>
            </a:r>
            <a:r>
              <a:rPr lang="sk-SK" sz="3200" dirty="0" err="1">
                <a:solidFill>
                  <a:schemeClr val="accent2"/>
                </a:solidFill>
              </a:rPr>
              <a:t>password</a:t>
            </a:r>
            <a:endParaRPr lang="sk-SK" sz="3200" dirty="0">
              <a:solidFill>
                <a:schemeClr val="accent2"/>
              </a:solidFill>
            </a:endParaRPr>
          </a:p>
        </p:txBody>
      </p:sp>
      <p:pic>
        <p:nvPicPr>
          <p:cNvPr id="5" name="Obrázok 4">
            <a:extLst>
              <a:ext uri="{FF2B5EF4-FFF2-40B4-BE49-F238E27FC236}">
                <a16:creationId xmlns:a16="http://schemas.microsoft.com/office/drawing/2014/main" id="{06C25BE0-0165-4705-B97D-BB121AA2AD74}"/>
              </a:ext>
            </a:extLst>
          </p:cNvPr>
          <p:cNvPicPr/>
          <p:nvPr/>
        </p:nvPicPr>
        <p:blipFill>
          <a:blip r:embed="rId2"/>
          <a:stretch>
            <a:fillRect/>
          </a:stretch>
        </p:blipFill>
        <p:spPr>
          <a:xfrm>
            <a:off x="7418566" y="3270388"/>
            <a:ext cx="4460681" cy="3240405"/>
          </a:xfrm>
          <a:prstGeom prst="rect">
            <a:avLst/>
          </a:prstGeom>
        </p:spPr>
      </p:pic>
      <p:pic>
        <p:nvPicPr>
          <p:cNvPr id="7" name="Zástupný objekt pre obsah 3">
            <a:extLst>
              <a:ext uri="{FF2B5EF4-FFF2-40B4-BE49-F238E27FC236}">
                <a16:creationId xmlns:a16="http://schemas.microsoft.com/office/drawing/2014/main" id="{7609C620-9D5F-4BC1-A597-271249B1051D}"/>
              </a:ext>
            </a:extLst>
          </p:cNvPr>
          <p:cNvPicPr>
            <a:picLocks noGrp="1"/>
          </p:cNvPicPr>
          <p:nvPr>
            <p:ph idx="1"/>
          </p:nvPr>
        </p:nvPicPr>
        <p:blipFill>
          <a:blip r:embed="rId3"/>
          <a:stretch>
            <a:fillRect/>
          </a:stretch>
        </p:blipFill>
        <p:spPr>
          <a:xfrm>
            <a:off x="604299" y="1478944"/>
            <a:ext cx="7821886" cy="4563082"/>
          </a:xfrm>
          <a:prstGeom prst="rect">
            <a:avLst/>
          </a:prstGeom>
        </p:spPr>
      </p:pic>
    </p:spTree>
    <p:extLst>
      <p:ext uri="{BB962C8B-B14F-4D97-AF65-F5344CB8AC3E}">
        <p14:creationId xmlns:p14="http://schemas.microsoft.com/office/powerpoint/2010/main" val="2192937326"/>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178</TotalTime>
  <Words>674</Words>
  <Application>Microsoft Office PowerPoint</Application>
  <PresentationFormat>Širokouhlá</PresentationFormat>
  <Paragraphs>74</Paragraphs>
  <Slides>14</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14</vt:i4>
      </vt:variant>
    </vt:vector>
  </HeadingPairs>
  <TitlesOfParts>
    <vt:vector size="21" baseType="lpstr">
      <vt:lpstr>Arial</vt:lpstr>
      <vt:lpstr>Calibri</vt:lpstr>
      <vt:lpstr>Century Gothic</vt:lpstr>
      <vt:lpstr>Times New Roman</vt:lpstr>
      <vt:lpstr>Trebuchet MS</vt:lpstr>
      <vt:lpstr>Wingdings 3</vt:lpstr>
      <vt:lpstr>Fazeta</vt:lpstr>
      <vt:lpstr>Online University of the Third Age How to start and realise </vt:lpstr>
      <vt:lpstr>INTRODUCTION</vt:lpstr>
      <vt:lpstr>MARKETING Dissemination </vt:lpstr>
      <vt:lpstr>MARKETING Dissemination on the website</vt:lpstr>
      <vt:lpstr>STUDY OFFER</vt:lpstr>
      <vt:lpstr>Specialized subjects and content  of the study offer in 10 lectures</vt:lpstr>
      <vt:lpstr>REGISTRATION</vt:lpstr>
      <vt:lpstr>COMMUNICATION WITH THE STUDENTS - after registration, testing before the lecture</vt:lpstr>
      <vt:lpstr>ENTERING AND PARTICIPATION –  meet.jit.si              password</vt:lpstr>
      <vt:lpstr>COMMUNICATION WITH THE LECTURERS</vt:lpstr>
      <vt:lpstr>SUMMARY OF THE STUDY SYSTEM</vt:lpstr>
      <vt:lpstr>ARTETHERAPY – AIMS in the time of the pandemic, U3A at the UK is offering online     courses to reduce the isolation of the elderly and to stay mentally fit.   </vt:lpstr>
      <vt:lpstr>ARTETHERAPY – AIMS in the time of the pandemic</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Nadežda Hrapková</dc:creator>
  <cp:lastModifiedBy>Nadežda Hrapková</cp:lastModifiedBy>
  <cp:revision>40</cp:revision>
  <dcterms:created xsi:type="dcterms:W3CDTF">2021-02-12T16:45:12Z</dcterms:created>
  <dcterms:modified xsi:type="dcterms:W3CDTF">2021-02-17T08:41:16Z</dcterms:modified>
</cp:coreProperties>
</file>