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1" r:id="rId3"/>
    <p:sldId id="270" r:id="rId4"/>
    <p:sldId id="266" r:id="rId5"/>
    <p:sldId id="265" r:id="rId6"/>
    <p:sldId id="267" r:id="rId7"/>
    <p:sldId id="258" r:id="rId8"/>
    <p:sldId id="259" r:id="rId9"/>
    <p:sldId id="260" r:id="rId10"/>
    <p:sldId id="261" r:id="rId11"/>
    <p:sldId id="262" r:id="rId12"/>
    <p:sldId id="263" r:id="rId13"/>
    <p:sldId id="264" r:id="rId14"/>
    <p:sldId id="269" r:id="rId15"/>
    <p:sldId id="272"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23" d="100"/>
          <a:sy n="123" d="100"/>
        </p:scale>
        <p:origin x="11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oleObject" Target="file:///F:\Flyttbar%20disk\Selid\Cirkeldeltagare%20HT%202020%20engelska.pdf.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F:\Flyttbar%20disk\Selid\Cirkeldeltagare%20HT%202020%20engelska.pdf.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F:\Flyttbar%20disk\Selid\Cirkeldeltagare%20HT%202020%20engelska.pdf.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Flyttbar%20disk\Selid\Cirkeldeltagare%20HT%202020%20engelska.pdf.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Flyttbar%20disk\Selid\Cirkeldeltagare%20HT%202020%20engelska.pdf.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F:\Flyttbar%20disk\Selid\Cirkeldeltagare%20HT%202020%20engelska.pdf.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F:\Flyttbar%20disk\Selid\Cirkeldeltagare%20HT%202020%20engelska.pdf.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F:\Flyttbar%20disk\Selid\Cirkeldeltagare%20HT%202020%20engelska.pdf.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F:\Flyttbar%20disk\Selid\Cirkeldeltagare%20HT%202020%20engelska.pdf.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F:\Flyttbar%20disk\Selid\Cirkeldeltagare%20HT%202020%20engelska.pdf.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GB" sz="1400" b="0" i="0" u="none" strike="noStrike" kern="1200" spc="0" baseline="0" noProof="0">
                <a:solidFill>
                  <a:schemeClr val="tx1">
                    <a:lumMod val="65000"/>
                    <a:lumOff val="35000"/>
                  </a:schemeClr>
                </a:solidFill>
                <a:latin typeface="+mn-lt"/>
                <a:ea typeface="+mn-ea"/>
                <a:cs typeface="+mn-cs"/>
              </a:defRPr>
            </a:pPr>
            <a:r>
              <a:rPr lang="en-GB" sz="2400" b="1" noProof="0" dirty="0"/>
              <a:t>Age distribution participants Autumn 2020</a:t>
            </a:r>
          </a:p>
        </c:rich>
      </c:tx>
      <c:overlay val="0"/>
      <c:spPr>
        <a:noFill/>
        <a:ln>
          <a:noFill/>
        </a:ln>
        <a:effectLst/>
      </c:spPr>
      <c:txPr>
        <a:bodyPr rot="0" spcFirstLastPara="1" vertOverflow="ellipsis" vert="horz" wrap="square" anchor="ctr" anchorCtr="1"/>
        <a:lstStyle/>
        <a:p>
          <a:pPr>
            <a:defRPr lang="en-GB" sz="1400" b="0" i="0" u="none" strike="noStrike" kern="1200" spc="0" baseline="0" noProof="0">
              <a:solidFill>
                <a:schemeClr val="tx1">
                  <a:lumMod val="65000"/>
                  <a:lumOff val="35000"/>
                </a:schemeClr>
              </a:solidFill>
              <a:latin typeface="+mn-lt"/>
              <a:ea typeface="+mn-ea"/>
              <a:cs typeface="+mn-cs"/>
            </a:defRPr>
          </a:pPr>
          <a:endParaRPr lang="sk-SK"/>
        </a:p>
      </c:txPr>
    </c:title>
    <c:autoTitleDeleted val="0"/>
    <c:plotArea>
      <c:layout/>
      <c:barChart>
        <c:barDir val="col"/>
        <c:grouping val="clustered"/>
        <c:varyColors val="0"/>
        <c:ser>
          <c:idx val="0"/>
          <c:order val="0"/>
          <c:tx>
            <c:strRef>
              <c:f>Blad1!$E$10</c:f>
              <c:strCache>
                <c:ptCount val="1"/>
                <c:pt idx="0">
                  <c:v>Age distribution participants Autumn 2020</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k-SK"/>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Blad1!$D$11:$D$16</c:f>
              <c:strCache>
                <c:ptCount val="6"/>
                <c:pt idx="0">
                  <c:v> 60-64</c:v>
                </c:pt>
                <c:pt idx="1">
                  <c:v> 65-69</c:v>
                </c:pt>
                <c:pt idx="2">
                  <c:v> 70-74</c:v>
                </c:pt>
                <c:pt idx="3">
                  <c:v> 75-79</c:v>
                </c:pt>
                <c:pt idx="4">
                  <c:v> 80-84</c:v>
                </c:pt>
                <c:pt idx="5">
                  <c:v> 85-89</c:v>
                </c:pt>
              </c:strCache>
            </c:strRef>
          </c:cat>
          <c:val>
            <c:numRef>
              <c:f>Blad1!$E$11:$E$16</c:f>
              <c:numCache>
                <c:formatCode>0%</c:formatCode>
                <c:ptCount val="6"/>
                <c:pt idx="0">
                  <c:v>0.02</c:v>
                </c:pt>
                <c:pt idx="1">
                  <c:v>0.21</c:v>
                </c:pt>
                <c:pt idx="2">
                  <c:v>0.37</c:v>
                </c:pt>
                <c:pt idx="3">
                  <c:v>0.27</c:v>
                </c:pt>
                <c:pt idx="4">
                  <c:v>0.1</c:v>
                </c:pt>
                <c:pt idx="5">
                  <c:v>0.03</c:v>
                </c:pt>
              </c:numCache>
            </c:numRef>
          </c:val>
          <c:extLst>
            <c:ext xmlns:c16="http://schemas.microsoft.com/office/drawing/2014/chart" uri="{C3380CC4-5D6E-409C-BE32-E72D297353CC}">
              <c16:uniqueId val="{00000000-4D45-497A-8B3D-7F5F11B0BEF5}"/>
            </c:ext>
          </c:extLst>
        </c:ser>
        <c:ser>
          <c:idx val="1"/>
          <c:order val="1"/>
          <c:tx>
            <c:strRef>
              <c:f>Blad1!$F$10</c:f>
              <c:strCache>
                <c:ptCount val="1"/>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k-SK"/>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Blad1!$D$11:$D$16</c:f>
              <c:strCache>
                <c:ptCount val="6"/>
                <c:pt idx="0">
                  <c:v> 60-64</c:v>
                </c:pt>
                <c:pt idx="1">
                  <c:v> 65-69</c:v>
                </c:pt>
                <c:pt idx="2">
                  <c:v> 70-74</c:v>
                </c:pt>
                <c:pt idx="3">
                  <c:v> 75-79</c:v>
                </c:pt>
                <c:pt idx="4">
                  <c:v> 80-84</c:v>
                </c:pt>
                <c:pt idx="5">
                  <c:v> 85-89</c:v>
                </c:pt>
              </c:strCache>
            </c:strRef>
          </c:cat>
          <c:val>
            <c:numRef>
              <c:f>Blad1!$F$11:$F$16</c:f>
              <c:numCache>
                <c:formatCode>General</c:formatCode>
                <c:ptCount val="6"/>
                <c:pt idx="0">
                  <c:v>7</c:v>
                </c:pt>
                <c:pt idx="1">
                  <c:v>89</c:v>
                </c:pt>
                <c:pt idx="2">
                  <c:v>157</c:v>
                </c:pt>
                <c:pt idx="3">
                  <c:v>113</c:v>
                </c:pt>
                <c:pt idx="4">
                  <c:v>44</c:v>
                </c:pt>
                <c:pt idx="5">
                  <c:v>12</c:v>
                </c:pt>
              </c:numCache>
            </c:numRef>
          </c:val>
          <c:extLst>
            <c:ext xmlns:c16="http://schemas.microsoft.com/office/drawing/2014/chart" uri="{C3380CC4-5D6E-409C-BE32-E72D297353CC}">
              <c16:uniqueId val="{00000001-4D45-497A-8B3D-7F5F11B0BEF5}"/>
            </c:ext>
          </c:extLst>
        </c:ser>
        <c:dLbls>
          <c:showLegendKey val="0"/>
          <c:showVal val="0"/>
          <c:showCatName val="0"/>
          <c:showSerName val="0"/>
          <c:showPercent val="0"/>
          <c:showBubbleSize val="0"/>
        </c:dLbls>
        <c:gapWidth val="150"/>
        <c:axId val="666298384"/>
        <c:axId val="666302976"/>
      </c:barChart>
      <c:catAx>
        <c:axId val="66629838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k-SK"/>
          </a:p>
        </c:txPr>
        <c:crossAx val="666302976"/>
        <c:crosses val="autoZero"/>
        <c:auto val="1"/>
        <c:lblAlgn val="ctr"/>
        <c:lblOffset val="100"/>
        <c:noMultiLvlLbl val="0"/>
      </c:catAx>
      <c:valAx>
        <c:axId val="666302976"/>
        <c:scaling>
          <c:orientation val="minMax"/>
        </c:scaling>
        <c:delete val="1"/>
        <c:axPos val="l"/>
        <c:numFmt formatCode="0%" sourceLinked="1"/>
        <c:majorTickMark val="out"/>
        <c:minorTickMark val="none"/>
        <c:tickLblPos val="nextTo"/>
        <c:crossAx val="666298384"/>
        <c:crossesAt val="1"/>
        <c:crossBetween val="between"/>
      </c:valAx>
      <c:spPr>
        <a:noFill/>
        <a:ln>
          <a:noFill/>
        </a:ln>
        <a:effectLst/>
      </c:spPr>
    </c:plotArea>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dirty="0"/>
              <a:t>If, in the spring semester of 2021, there would be a limited choice of courses, which option would you prefer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k-SK"/>
        </a:p>
      </c:txPr>
    </c:title>
    <c:autoTitleDeleted val="0"/>
    <c:plotArea>
      <c:layout/>
      <c:pieChart>
        <c:varyColors val="1"/>
        <c:ser>
          <c:idx val="0"/>
          <c:order val="0"/>
          <c:tx>
            <c:strRef>
              <c:f>Blad1!$E$118</c:f>
              <c:strCache>
                <c:ptCount val="1"/>
                <c:pt idx="0">
                  <c:v>If, in the spring semester of 2021, there would be a limited choice of courses, which option would you prefer</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1E5-44FC-8124-3D65191CBB0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1E5-44FC-8124-3D65191CBB0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1E5-44FC-8124-3D65191CBB06}"/>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k-SK"/>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Blad1!$D$119:$D$121</c:f>
              <c:strCache>
                <c:ptCount val="3"/>
                <c:pt idx="0">
                  <c:v>Circles with participants in the class-room as well as at a distance.</c:v>
                </c:pt>
                <c:pt idx="1">
                  <c:v>Digital meetings where all participants are at a distance.</c:v>
                </c:pt>
                <c:pt idx="2">
                  <c:v>Conventional meetings only</c:v>
                </c:pt>
              </c:strCache>
            </c:strRef>
          </c:cat>
          <c:val>
            <c:numRef>
              <c:f>Blad1!$E$119:$E$121</c:f>
              <c:numCache>
                <c:formatCode>0%</c:formatCode>
                <c:ptCount val="3"/>
                <c:pt idx="0">
                  <c:v>0.7</c:v>
                </c:pt>
                <c:pt idx="1">
                  <c:v>0.24</c:v>
                </c:pt>
                <c:pt idx="2">
                  <c:v>0.06</c:v>
                </c:pt>
              </c:numCache>
            </c:numRef>
          </c:val>
          <c:extLst>
            <c:ext xmlns:c16="http://schemas.microsoft.com/office/drawing/2014/chart" uri="{C3380CC4-5D6E-409C-BE32-E72D297353CC}">
              <c16:uniqueId val="{00000006-D1E5-44FC-8124-3D65191CBB06}"/>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sk-SK"/>
        </a:p>
      </c:txPr>
    </c:legend>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dirty="0"/>
              <a:t>Your experience of digital learning compared to ordinary lectures in a class-room</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k-SK"/>
        </a:p>
      </c:txPr>
    </c:title>
    <c:autoTitleDeleted val="0"/>
    <c:plotArea>
      <c:layout/>
      <c:pieChart>
        <c:varyColors val="1"/>
        <c:ser>
          <c:idx val="0"/>
          <c:order val="0"/>
          <c:tx>
            <c:strRef>
              <c:f>Blad1!$E$27</c:f>
              <c:strCache>
                <c:ptCount val="1"/>
                <c:pt idx="0">
                  <c:v>Your experience of digital learning compared to ordinary lectures in a class-room</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566-481E-830B-B5600B3D6DB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566-481E-830B-B5600B3D6DB0}"/>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k-SK"/>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Blad1!$D$28:$D$29</c:f>
              <c:strCache>
                <c:ptCount val="2"/>
                <c:pt idx="0">
                  <c:v>My experience is only from digital circles</c:v>
                </c:pt>
                <c:pt idx="1">
                  <c:v>I have participated in digital as well as in conventional study circles</c:v>
                </c:pt>
              </c:strCache>
            </c:strRef>
          </c:cat>
          <c:val>
            <c:numRef>
              <c:f>Blad1!$E$28:$E$29</c:f>
              <c:numCache>
                <c:formatCode>0%</c:formatCode>
                <c:ptCount val="2"/>
                <c:pt idx="0">
                  <c:v>0.13</c:v>
                </c:pt>
                <c:pt idx="1">
                  <c:v>0.87</c:v>
                </c:pt>
              </c:numCache>
            </c:numRef>
          </c:val>
          <c:extLst>
            <c:ext xmlns:c16="http://schemas.microsoft.com/office/drawing/2014/chart" uri="{C3380CC4-5D6E-409C-BE32-E72D297353CC}">
              <c16:uniqueId val="{00000004-7566-481E-830B-B5600B3D6DB0}"/>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k-SK"/>
        </a:p>
      </c:txPr>
    </c:legend>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dirty="0"/>
              <a:t>Dialogue with the circle leader in digital meetings compared to meetings in the class-room</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k-SK"/>
        </a:p>
      </c:txPr>
    </c:title>
    <c:autoTitleDeleted val="0"/>
    <c:plotArea>
      <c:layout/>
      <c:pieChart>
        <c:varyColors val="1"/>
        <c:ser>
          <c:idx val="0"/>
          <c:order val="0"/>
          <c:tx>
            <c:strRef>
              <c:f>Blad1!$E$134</c:f>
              <c:strCache>
                <c:ptCount val="1"/>
                <c:pt idx="0">
                  <c:v>Dialogue with the circle leader in digital meetings compared to meetings in the class-room</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BB9-4DC9-B624-12E8C2F0093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BB9-4DC9-B624-12E8C2F0093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BB9-4DC9-B624-12E8C2F0093E}"/>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k-SK"/>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Blad1!$D$135:$D$137</c:f>
              <c:strCache>
                <c:ptCount val="3"/>
                <c:pt idx="0">
                  <c:v>I don’t feel at ease with the digital education and consequently I don’t have as many questions to the circle leader as I usually have</c:v>
                </c:pt>
                <c:pt idx="1">
                  <c:v>I ask more questions to the leader at digital meetings</c:v>
                </c:pt>
                <c:pt idx="2">
                  <c:v>There is no big difference between circles in a class-room and digital ones</c:v>
                </c:pt>
              </c:strCache>
            </c:strRef>
          </c:cat>
          <c:val>
            <c:numRef>
              <c:f>Blad1!$E$135:$E$137</c:f>
              <c:numCache>
                <c:formatCode>0%</c:formatCode>
                <c:ptCount val="3"/>
                <c:pt idx="0">
                  <c:v>0.33</c:v>
                </c:pt>
                <c:pt idx="1">
                  <c:v>0.04</c:v>
                </c:pt>
                <c:pt idx="2">
                  <c:v>0.63</c:v>
                </c:pt>
              </c:numCache>
            </c:numRef>
          </c:val>
          <c:extLst>
            <c:ext xmlns:c16="http://schemas.microsoft.com/office/drawing/2014/chart" uri="{C3380CC4-5D6E-409C-BE32-E72D297353CC}">
              <c16:uniqueId val="{00000006-2BB9-4DC9-B624-12E8C2F0093E}"/>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k-SK"/>
        </a:p>
      </c:txPr>
    </c:legend>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dirty="0"/>
              <a:t>Your experience of the interaction of the leader with participants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k-SK"/>
        </a:p>
      </c:txPr>
    </c:title>
    <c:autoTitleDeleted val="0"/>
    <c:plotArea>
      <c:layout/>
      <c:pieChart>
        <c:varyColors val="1"/>
        <c:ser>
          <c:idx val="0"/>
          <c:order val="0"/>
          <c:tx>
            <c:strRef>
              <c:f>Blad1!$E$43</c:f>
              <c:strCache>
                <c:ptCount val="1"/>
                <c:pt idx="0">
                  <c:v>Your experience of the interaction of the leader with participants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BD8-4AA2-8927-A3A8FCDAFAC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BD8-4AA2-8927-A3A8FCDAFAC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BD8-4AA2-8927-A3A8FCDAFACB}"/>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k-SK"/>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Blad1!$D$44:$D$46</c:f>
              <c:strCache>
                <c:ptCount val="3"/>
                <c:pt idx="0">
                  <c:v>The leaders seem to get less feed-back from the students compared to meetings in a class-room.</c:v>
                </c:pt>
                <c:pt idx="1">
                  <c:v>The leaders don’t seem to be influenced of the fact that there is a digital meeting.</c:v>
                </c:pt>
                <c:pt idx="2">
                  <c:v>The leader is more relaxed at digital meetings.</c:v>
                </c:pt>
              </c:strCache>
            </c:strRef>
          </c:cat>
          <c:val>
            <c:numRef>
              <c:f>Blad1!$E$44:$E$46</c:f>
              <c:numCache>
                <c:formatCode>0%</c:formatCode>
                <c:ptCount val="3"/>
                <c:pt idx="0">
                  <c:v>0.66</c:v>
                </c:pt>
                <c:pt idx="1">
                  <c:v>0.3</c:v>
                </c:pt>
                <c:pt idx="2">
                  <c:v>0.04</c:v>
                </c:pt>
              </c:numCache>
            </c:numRef>
          </c:val>
          <c:extLst>
            <c:ext xmlns:c16="http://schemas.microsoft.com/office/drawing/2014/chart" uri="{C3380CC4-5D6E-409C-BE32-E72D297353CC}">
              <c16:uniqueId val="{00000006-EBD8-4AA2-8927-A3A8FCDAFACB}"/>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k-SK"/>
        </a:p>
      </c:txPr>
    </c:legend>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dirty="0"/>
              <a:t>Learning at the meetings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k-SK"/>
        </a:p>
      </c:txPr>
    </c:title>
    <c:autoTitleDeleted val="0"/>
    <c:plotArea>
      <c:layout/>
      <c:pieChart>
        <c:varyColors val="1"/>
        <c:ser>
          <c:idx val="0"/>
          <c:order val="0"/>
          <c:tx>
            <c:strRef>
              <c:f>Blad1!$E$54</c:f>
              <c:strCache>
                <c:ptCount val="1"/>
                <c:pt idx="0">
                  <c:v>Learning at the meetings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2C1-4EB2-9532-BC896ED4C2A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2C1-4EB2-9532-BC896ED4C2A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2C1-4EB2-9532-BC896ED4C2A9}"/>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k-SK"/>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Blad1!$D$55:$D$57</c:f>
              <c:strCache>
                <c:ptCount val="3"/>
                <c:pt idx="0">
                  <c:v>Learning is better at class-room meetings</c:v>
                </c:pt>
                <c:pt idx="1">
                  <c:v>Learning is better at digital meetings</c:v>
                </c:pt>
                <c:pt idx="2">
                  <c:v>There is no difference in the learning efficiency between class-room and digital meetings</c:v>
                </c:pt>
              </c:strCache>
            </c:strRef>
          </c:cat>
          <c:val>
            <c:numRef>
              <c:f>Blad1!$E$55:$E$57</c:f>
              <c:numCache>
                <c:formatCode>0%</c:formatCode>
                <c:ptCount val="3"/>
                <c:pt idx="0">
                  <c:v>0.42</c:v>
                </c:pt>
                <c:pt idx="1">
                  <c:v>0.09</c:v>
                </c:pt>
                <c:pt idx="2">
                  <c:v>0.5</c:v>
                </c:pt>
              </c:numCache>
            </c:numRef>
          </c:val>
          <c:extLst>
            <c:ext xmlns:c16="http://schemas.microsoft.com/office/drawing/2014/chart" uri="{C3380CC4-5D6E-409C-BE32-E72D297353CC}">
              <c16:uniqueId val="{00000006-32C1-4EB2-9532-BC896ED4C2A9}"/>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k-SK"/>
        </a:p>
      </c:txPr>
    </c:legend>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dirty="0"/>
              <a:t>Your opinion of the audibility at digital meetings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k-SK"/>
        </a:p>
      </c:txPr>
    </c:title>
    <c:autoTitleDeleted val="0"/>
    <c:plotArea>
      <c:layout/>
      <c:pieChart>
        <c:varyColors val="1"/>
        <c:ser>
          <c:idx val="0"/>
          <c:order val="0"/>
          <c:tx>
            <c:strRef>
              <c:f>Blad1!$E$65</c:f>
              <c:strCache>
                <c:ptCount val="1"/>
                <c:pt idx="0">
                  <c:v>Your opinion of the audibility at digital meetings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8CD-4BC9-B57E-0214943A56B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8CD-4BC9-B57E-0214943A56B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8CD-4BC9-B57E-0214943A56B8}"/>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k-SK"/>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Blad1!$D$66:$D$68</c:f>
              <c:strCache>
                <c:ptCount val="3"/>
                <c:pt idx="0">
                  <c:v>Better audibility at conventional meetings</c:v>
                </c:pt>
                <c:pt idx="1">
                  <c:v>Better audibility at digital meetings</c:v>
                </c:pt>
                <c:pt idx="2">
                  <c:v>No difference between conventional and digital meetings to hear what is said</c:v>
                </c:pt>
              </c:strCache>
            </c:strRef>
          </c:cat>
          <c:val>
            <c:numRef>
              <c:f>Blad1!$E$66:$E$68</c:f>
              <c:numCache>
                <c:formatCode>0%</c:formatCode>
                <c:ptCount val="3"/>
                <c:pt idx="0">
                  <c:v>0.33</c:v>
                </c:pt>
                <c:pt idx="1">
                  <c:v>0.21</c:v>
                </c:pt>
                <c:pt idx="2">
                  <c:v>0.46</c:v>
                </c:pt>
              </c:numCache>
            </c:numRef>
          </c:val>
          <c:extLst>
            <c:ext xmlns:c16="http://schemas.microsoft.com/office/drawing/2014/chart" uri="{C3380CC4-5D6E-409C-BE32-E72D297353CC}">
              <c16:uniqueId val="{00000006-68CD-4BC9-B57E-0214943A56B8}"/>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k-SK"/>
          </a:p>
        </c:txPr>
      </c:legendEntry>
      <c:legendEntry>
        <c:idx val="1"/>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k-SK"/>
          </a:p>
        </c:txPr>
      </c:legendEntry>
      <c:legendEntry>
        <c:idx val="2"/>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k-SK"/>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k-SK"/>
        </a:p>
      </c:txPr>
    </c:legend>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sk-SK"/>
        </a:p>
      </c:txPr>
    </c:title>
    <c:autoTitleDeleted val="0"/>
    <c:plotArea>
      <c:layout/>
      <c:barChart>
        <c:barDir val="col"/>
        <c:grouping val="clustered"/>
        <c:varyColors val="0"/>
        <c:ser>
          <c:idx val="0"/>
          <c:order val="0"/>
          <c:tx>
            <c:strRef>
              <c:f>Blad1!$E$75</c:f>
              <c:strCache>
                <c:ptCount val="1"/>
                <c:pt idx="0">
                  <c:v>How important is social interaction with the other participants at conventional meetings, before, after and during the break?</c:v>
                </c:pt>
              </c:strCache>
            </c:strRef>
          </c:tx>
          <c:spPr>
            <a:solidFill>
              <a:schemeClr val="accent1"/>
            </a:solidFill>
            <a:ln>
              <a:noFill/>
            </a:ln>
            <a:effectLst/>
          </c:spPr>
          <c:invertIfNegative val="0"/>
          <c:cat>
            <c:strRef>
              <c:f>Blad1!$D$76:$D$80</c:f>
              <c:strCache>
                <c:ptCount val="5"/>
                <c:pt idx="0">
                  <c:v>Very important</c:v>
                </c:pt>
                <c:pt idx="1">
                  <c:v>Important</c:v>
                </c:pt>
                <c:pt idx="2">
                  <c:v>Neutral</c:v>
                </c:pt>
                <c:pt idx="3">
                  <c:v>Not important</c:v>
                </c:pt>
                <c:pt idx="4">
                  <c:v>Not important at all</c:v>
                </c:pt>
              </c:strCache>
            </c:strRef>
          </c:cat>
          <c:val>
            <c:numRef>
              <c:f>Blad1!$E$76:$E$80</c:f>
              <c:numCache>
                <c:formatCode>0%</c:formatCode>
                <c:ptCount val="5"/>
                <c:pt idx="0">
                  <c:v>0.31</c:v>
                </c:pt>
                <c:pt idx="1">
                  <c:v>0.33</c:v>
                </c:pt>
                <c:pt idx="2">
                  <c:v>0.22</c:v>
                </c:pt>
                <c:pt idx="3">
                  <c:v>0.12</c:v>
                </c:pt>
                <c:pt idx="4">
                  <c:v>0.02</c:v>
                </c:pt>
              </c:numCache>
            </c:numRef>
          </c:val>
          <c:extLst>
            <c:ext xmlns:c16="http://schemas.microsoft.com/office/drawing/2014/chart" uri="{C3380CC4-5D6E-409C-BE32-E72D297353CC}">
              <c16:uniqueId val="{00000000-B760-4458-AD5A-B8CF37A99DBB}"/>
            </c:ext>
          </c:extLst>
        </c:ser>
        <c:dLbls>
          <c:showLegendKey val="0"/>
          <c:showVal val="0"/>
          <c:showCatName val="0"/>
          <c:showSerName val="0"/>
          <c:showPercent val="0"/>
          <c:showBubbleSize val="0"/>
        </c:dLbls>
        <c:gapWidth val="219"/>
        <c:overlap val="-27"/>
        <c:axId val="633492144"/>
        <c:axId val="633492800"/>
      </c:barChart>
      <c:catAx>
        <c:axId val="63349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k-SK"/>
          </a:p>
        </c:txPr>
        <c:crossAx val="633492800"/>
        <c:crosses val="autoZero"/>
        <c:auto val="1"/>
        <c:lblAlgn val="ctr"/>
        <c:lblOffset val="100"/>
        <c:noMultiLvlLbl val="0"/>
      </c:catAx>
      <c:valAx>
        <c:axId val="633492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k-SK"/>
          </a:p>
        </c:txPr>
        <c:crossAx val="6334921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t>How do you rate the convenience with participating in digital meetings in that you can stay at home or wherever you are, compared to having to move to get to  the class-room</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k-SK"/>
        </a:p>
      </c:txPr>
    </c:title>
    <c:autoTitleDeleted val="0"/>
    <c:plotArea>
      <c:layout/>
      <c:barChart>
        <c:barDir val="col"/>
        <c:grouping val="clustered"/>
        <c:varyColors val="0"/>
        <c:ser>
          <c:idx val="0"/>
          <c:order val="0"/>
          <c:tx>
            <c:strRef>
              <c:f>Blad1!$E$88</c:f>
              <c:strCache>
                <c:ptCount val="1"/>
                <c:pt idx="0">
                  <c:v>How do you rate the convenience with participating in digital meetings in that you can stay at home or wherever you are, compared to having to move to get to  the class-room</c:v>
                </c:pt>
              </c:strCache>
            </c:strRef>
          </c:tx>
          <c:spPr>
            <a:solidFill>
              <a:schemeClr val="accent1"/>
            </a:solidFill>
            <a:ln>
              <a:noFill/>
            </a:ln>
            <a:effectLst/>
          </c:spPr>
          <c:invertIfNegative val="0"/>
          <c:cat>
            <c:strRef>
              <c:f>Blad1!$D$89:$D$93</c:f>
              <c:strCache>
                <c:ptCount val="5"/>
                <c:pt idx="0">
                  <c:v>Very important</c:v>
                </c:pt>
                <c:pt idx="1">
                  <c:v>Important</c:v>
                </c:pt>
                <c:pt idx="2">
                  <c:v>Neutral</c:v>
                </c:pt>
                <c:pt idx="3">
                  <c:v>Not important</c:v>
                </c:pt>
                <c:pt idx="4">
                  <c:v>Not important at all</c:v>
                </c:pt>
              </c:strCache>
            </c:strRef>
          </c:cat>
          <c:val>
            <c:numRef>
              <c:f>Blad1!$E$89:$E$93</c:f>
              <c:numCache>
                <c:formatCode>0%</c:formatCode>
                <c:ptCount val="5"/>
                <c:pt idx="0">
                  <c:v>0.12</c:v>
                </c:pt>
                <c:pt idx="1">
                  <c:v>0.2</c:v>
                </c:pt>
                <c:pt idx="2">
                  <c:v>0.3</c:v>
                </c:pt>
                <c:pt idx="3">
                  <c:v>0.2</c:v>
                </c:pt>
                <c:pt idx="4">
                  <c:v>0.18</c:v>
                </c:pt>
              </c:numCache>
            </c:numRef>
          </c:val>
          <c:extLst>
            <c:ext xmlns:c16="http://schemas.microsoft.com/office/drawing/2014/chart" uri="{C3380CC4-5D6E-409C-BE32-E72D297353CC}">
              <c16:uniqueId val="{00000000-F95A-4EAE-9C75-7549D9804BA6}"/>
            </c:ext>
          </c:extLst>
        </c:ser>
        <c:dLbls>
          <c:showLegendKey val="0"/>
          <c:showVal val="0"/>
          <c:showCatName val="0"/>
          <c:showSerName val="0"/>
          <c:showPercent val="0"/>
          <c:showBubbleSize val="0"/>
        </c:dLbls>
        <c:gapWidth val="219"/>
        <c:overlap val="-27"/>
        <c:axId val="628101984"/>
        <c:axId val="628101000"/>
      </c:barChart>
      <c:catAx>
        <c:axId val="62810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k-SK"/>
          </a:p>
        </c:txPr>
        <c:crossAx val="628101000"/>
        <c:crosses val="autoZero"/>
        <c:auto val="1"/>
        <c:lblAlgn val="ctr"/>
        <c:lblOffset val="100"/>
        <c:noMultiLvlLbl val="0"/>
      </c:catAx>
      <c:valAx>
        <c:axId val="6281010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k-SK"/>
          </a:p>
        </c:txPr>
        <c:crossAx val="628101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dirty="0"/>
              <a:t>If you had a choice would you prefer a meeting in the class-room or a digital meeting?</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k-SK"/>
        </a:p>
      </c:txPr>
    </c:title>
    <c:autoTitleDeleted val="0"/>
    <c:plotArea>
      <c:layout/>
      <c:barChart>
        <c:barDir val="col"/>
        <c:grouping val="clustered"/>
        <c:varyColors val="0"/>
        <c:ser>
          <c:idx val="0"/>
          <c:order val="0"/>
          <c:tx>
            <c:strRef>
              <c:f>Blad1!$E$102</c:f>
              <c:strCache>
                <c:ptCount val="1"/>
                <c:pt idx="0">
                  <c:v>If you had a choice, would you prefer a meeting in the class-room or a digital meeting?</c:v>
                </c:pt>
              </c:strCache>
            </c:strRef>
          </c:tx>
          <c:spPr>
            <a:solidFill>
              <a:schemeClr val="accent1"/>
            </a:solidFill>
            <a:ln>
              <a:noFill/>
            </a:ln>
            <a:effectLst/>
          </c:spPr>
          <c:invertIfNegative val="0"/>
          <c:cat>
            <c:strRef>
              <c:f>Blad1!$D$103:$D$107</c:f>
              <c:strCache>
                <c:ptCount val="5"/>
                <c:pt idx="0">
                  <c:v>Prefer Class Room</c:v>
                </c:pt>
                <c:pt idx="4">
                  <c:v>Prefer Digital meeting</c:v>
                </c:pt>
              </c:strCache>
            </c:strRef>
          </c:cat>
          <c:val>
            <c:numRef>
              <c:f>Blad1!$E$103:$E$107</c:f>
              <c:numCache>
                <c:formatCode>0%</c:formatCode>
                <c:ptCount val="5"/>
                <c:pt idx="0">
                  <c:v>0.46</c:v>
                </c:pt>
                <c:pt idx="1">
                  <c:v>0.2</c:v>
                </c:pt>
                <c:pt idx="2">
                  <c:v>0.17</c:v>
                </c:pt>
                <c:pt idx="3">
                  <c:v>0.12</c:v>
                </c:pt>
                <c:pt idx="4">
                  <c:v>0.05</c:v>
                </c:pt>
              </c:numCache>
            </c:numRef>
          </c:val>
          <c:extLst>
            <c:ext xmlns:c16="http://schemas.microsoft.com/office/drawing/2014/chart" uri="{C3380CC4-5D6E-409C-BE32-E72D297353CC}">
              <c16:uniqueId val="{00000000-DBFE-4925-BE0D-B6C9EA65E7B4}"/>
            </c:ext>
          </c:extLst>
        </c:ser>
        <c:dLbls>
          <c:showLegendKey val="0"/>
          <c:showVal val="0"/>
          <c:showCatName val="0"/>
          <c:showSerName val="0"/>
          <c:showPercent val="0"/>
          <c:showBubbleSize val="0"/>
        </c:dLbls>
        <c:gapWidth val="219"/>
        <c:overlap val="-27"/>
        <c:axId val="639553840"/>
        <c:axId val="639554168"/>
      </c:barChart>
      <c:catAx>
        <c:axId val="639553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k-SK"/>
          </a:p>
        </c:txPr>
        <c:crossAx val="639554168"/>
        <c:crosses val="autoZero"/>
        <c:auto val="1"/>
        <c:lblAlgn val="ctr"/>
        <c:lblOffset val="100"/>
        <c:noMultiLvlLbl val="0"/>
      </c:catAx>
      <c:valAx>
        <c:axId val="639554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k-SK"/>
          </a:p>
        </c:txPr>
        <c:crossAx val="639553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3B077F-8151-4770-9513-49D63C7DDDF0}"/>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F5839C2-6E07-4220-8813-A5EF472FE6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E622317-843F-41CE-B14A-54E93BF97532}"/>
              </a:ext>
            </a:extLst>
          </p:cNvPr>
          <p:cNvSpPr>
            <a:spLocks noGrp="1"/>
          </p:cNvSpPr>
          <p:nvPr>
            <p:ph type="dt" sz="half" idx="10"/>
          </p:nvPr>
        </p:nvSpPr>
        <p:spPr/>
        <p:txBody>
          <a:bodyPr/>
          <a:lstStyle/>
          <a:p>
            <a:fld id="{0E9BFDD9-ADAE-41FC-B078-73461872E180}" type="datetimeFigureOut">
              <a:rPr lang="sv-SE" smtClean="0"/>
              <a:t>2021-02-18</a:t>
            </a:fld>
            <a:endParaRPr lang="sv-SE"/>
          </a:p>
        </p:txBody>
      </p:sp>
      <p:sp>
        <p:nvSpPr>
          <p:cNvPr id="5" name="Platshållare för sidfot 4">
            <a:extLst>
              <a:ext uri="{FF2B5EF4-FFF2-40B4-BE49-F238E27FC236}">
                <a16:creationId xmlns:a16="http://schemas.microsoft.com/office/drawing/2014/main" id="{2DC13137-D7E5-42E0-802B-535179EA73A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89DC93D-D082-4438-B74E-EB193EDABEC2}"/>
              </a:ext>
            </a:extLst>
          </p:cNvPr>
          <p:cNvSpPr>
            <a:spLocks noGrp="1"/>
          </p:cNvSpPr>
          <p:nvPr>
            <p:ph type="sldNum" sz="quarter" idx="12"/>
          </p:nvPr>
        </p:nvSpPr>
        <p:spPr/>
        <p:txBody>
          <a:bodyPr/>
          <a:lstStyle/>
          <a:p>
            <a:fld id="{C1DF3201-B03D-451B-BB51-1E7987AA0D63}" type="slidenum">
              <a:rPr lang="sv-SE" smtClean="0"/>
              <a:t>‹#›</a:t>
            </a:fld>
            <a:endParaRPr lang="sv-SE"/>
          </a:p>
        </p:txBody>
      </p:sp>
    </p:spTree>
    <p:extLst>
      <p:ext uri="{BB962C8B-B14F-4D97-AF65-F5344CB8AC3E}">
        <p14:creationId xmlns:p14="http://schemas.microsoft.com/office/powerpoint/2010/main" val="186583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4248DD-C506-4F3A-B5D9-CF379BD0870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7027749-E5FC-4162-96A3-186A5DDA9B04}"/>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9DDC311-8969-4DD1-B32D-DA068B43883D}"/>
              </a:ext>
            </a:extLst>
          </p:cNvPr>
          <p:cNvSpPr>
            <a:spLocks noGrp="1"/>
          </p:cNvSpPr>
          <p:nvPr>
            <p:ph type="dt" sz="half" idx="10"/>
          </p:nvPr>
        </p:nvSpPr>
        <p:spPr/>
        <p:txBody>
          <a:bodyPr/>
          <a:lstStyle/>
          <a:p>
            <a:fld id="{0E9BFDD9-ADAE-41FC-B078-73461872E180}" type="datetimeFigureOut">
              <a:rPr lang="sv-SE" smtClean="0"/>
              <a:t>2021-02-18</a:t>
            </a:fld>
            <a:endParaRPr lang="sv-SE"/>
          </a:p>
        </p:txBody>
      </p:sp>
      <p:sp>
        <p:nvSpPr>
          <p:cNvPr id="5" name="Platshållare för sidfot 4">
            <a:extLst>
              <a:ext uri="{FF2B5EF4-FFF2-40B4-BE49-F238E27FC236}">
                <a16:creationId xmlns:a16="http://schemas.microsoft.com/office/drawing/2014/main" id="{2948E929-F660-41F8-A210-78F9631C6CF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401712E-59B6-49BB-95AF-E3E08800E91D}"/>
              </a:ext>
            </a:extLst>
          </p:cNvPr>
          <p:cNvSpPr>
            <a:spLocks noGrp="1"/>
          </p:cNvSpPr>
          <p:nvPr>
            <p:ph type="sldNum" sz="quarter" idx="12"/>
          </p:nvPr>
        </p:nvSpPr>
        <p:spPr/>
        <p:txBody>
          <a:bodyPr/>
          <a:lstStyle/>
          <a:p>
            <a:fld id="{C1DF3201-B03D-451B-BB51-1E7987AA0D63}" type="slidenum">
              <a:rPr lang="sv-SE" smtClean="0"/>
              <a:t>‹#›</a:t>
            </a:fld>
            <a:endParaRPr lang="sv-SE"/>
          </a:p>
        </p:txBody>
      </p:sp>
    </p:spTree>
    <p:extLst>
      <p:ext uri="{BB962C8B-B14F-4D97-AF65-F5344CB8AC3E}">
        <p14:creationId xmlns:p14="http://schemas.microsoft.com/office/powerpoint/2010/main" val="3394035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D91F3D9-46F9-4EE7-9E66-5585929BD25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8D4F9CD-8F07-4680-BA3F-1C1D9A8A5204}"/>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F898154-6B99-41F4-961C-8D75C6FFFE06}"/>
              </a:ext>
            </a:extLst>
          </p:cNvPr>
          <p:cNvSpPr>
            <a:spLocks noGrp="1"/>
          </p:cNvSpPr>
          <p:nvPr>
            <p:ph type="dt" sz="half" idx="10"/>
          </p:nvPr>
        </p:nvSpPr>
        <p:spPr/>
        <p:txBody>
          <a:bodyPr/>
          <a:lstStyle/>
          <a:p>
            <a:fld id="{0E9BFDD9-ADAE-41FC-B078-73461872E180}" type="datetimeFigureOut">
              <a:rPr lang="sv-SE" smtClean="0"/>
              <a:t>2021-02-18</a:t>
            </a:fld>
            <a:endParaRPr lang="sv-SE"/>
          </a:p>
        </p:txBody>
      </p:sp>
      <p:sp>
        <p:nvSpPr>
          <p:cNvPr id="5" name="Platshållare för sidfot 4">
            <a:extLst>
              <a:ext uri="{FF2B5EF4-FFF2-40B4-BE49-F238E27FC236}">
                <a16:creationId xmlns:a16="http://schemas.microsoft.com/office/drawing/2014/main" id="{90AA3BB5-D525-4ED3-B8E3-BCDB4C0C0A0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393B0BB-6E30-4E58-A1CA-24ADE717FCC1}"/>
              </a:ext>
            </a:extLst>
          </p:cNvPr>
          <p:cNvSpPr>
            <a:spLocks noGrp="1"/>
          </p:cNvSpPr>
          <p:nvPr>
            <p:ph type="sldNum" sz="quarter" idx="12"/>
          </p:nvPr>
        </p:nvSpPr>
        <p:spPr/>
        <p:txBody>
          <a:bodyPr/>
          <a:lstStyle/>
          <a:p>
            <a:fld id="{C1DF3201-B03D-451B-BB51-1E7987AA0D63}" type="slidenum">
              <a:rPr lang="sv-SE" smtClean="0"/>
              <a:t>‹#›</a:t>
            </a:fld>
            <a:endParaRPr lang="sv-SE"/>
          </a:p>
        </p:txBody>
      </p:sp>
    </p:spTree>
    <p:extLst>
      <p:ext uri="{BB962C8B-B14F-4D97-AF65-F5344CB8AC3E}">
        <p14:creationId xmlns:p14="http://schemas.microsoft.com/office/powerpoint/2010/main" val="3201368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 name="Shape 5"/>
          <p:cNvSpPr>
            <a:spLocks noGrp="1"/>
          </p:cNvSpPr>
          <p:nvPr>
            <p:ph type="title"/>
          </p:nvPr>
        </p:nvSpPr>
        <p:spPr>
          <a:xfrm>
            <a:off x="914400" y="1844676"/>
            <a:ext cx="10363200" cy="2041525"/>
          </a:xfrm>
          <a:prstGeom prst="rect">
            <a:avLst/>
          </a:prstGeom>
        </p:spPr>
        <p:txBody>
          <a:bodyPr/>
          <a:lstStyle/>
          <a:p>
            <a:pPr lvl="0"/>
            <a:r>
              <a:t>Titeltext</a:t>
            </a:r>
          </a:p>
        </p:txBody>
      </p:sp>
      <p:sp>
        <p:nvSpPr>
          <p:cNvPr id="6" name="Shape 6"/>
          <p:cNvSpPr>
            <a:spLocks noGrp="1"/>
          </p:cNvSpPr>
          <p:nvPr>
            <p:ph type="body" idx="1"/>
          </p:nvPr>
        </p:nvSpPr>
        <p:spPr>
          <a:xfrm>
            <a:off x="1828800" y="3886200"/>
            <a:ext cx="8534400" cy="29718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lvl="0"/>
            <a:r>
              <a:t>Brödtext nivå ett</a:t>
            </a:r>
          </a:p>
          <a:p>
            <a:pPr lvl="1"/>
            <a:r>
              <a:t>Brödtext nivå två</a:t>
            </a:r>
          </a:p>
          <a:p>
            <a:pPr lvl="2"/>
            <a:r>
              <a:t>Brödtext nivå tre</a:t>
            </a:r>
          </a:p>
          <a:p>
            <a:pPr lvl="3"/>
            <a:r>
              <a:t>Brödtext nivå fyra</a:t>
            </a:r>
          </a:p>
          <a:p>
            <a:pPr lvl="4"/>
            <a:r>
              <a:t>Brödtext nivå fem</a:t>
            </a:r>
          </a:p>
        </p:txBody>
      </p:sp>
    </p:spTree>
    <p:extLst>
      <p:ext uri="{BB962C8B-B14F-4D97-AF65-F5344CB8AC3E}">
        <p14:creationId xmlns:p14="http://schemas.microsoft.com/office/powerpoint/2010/main" val="425485014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C31081-7B8A-46CF-9149-2261136128E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260F5E4-C5EB-48B9-8E6D-69428F5D4104}"/>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411BF40-873C-40C8-9449-93E96C532662}"/>
              </a:ext>
            </a:extLst>
          </p:cNvPr>
          <p:cNvSpPr>
            <a:spLocks noGrp="1"/>
          </p:cNvSpPr>
          <p:nvPr>
            <p:ph type="dt" sz="half" idx="10"/>
          </p:nvPr>
        </p:nvSpPr>
        <p:spPr/>
        <p:txBody>
          <a:bodyPr/>
          <a:lstStyle/>
          <a:p>
            <a:fld id="{0E9BFDD9-ADAE-41FC-B078-73461872E180}" type="datetimeFigureOut">
              <a:rPr lang="sv-SE" smtClean="0"/>
              <a:t>2021-02-18</a:t>
            </a:fld>
            <a:endParaRPr lang="sv-SE"/>
          </a:p>
        </p:txBody>
      </p:sp>
      <p:sp>
        <p:nvSpPr>
          <p:cNvPr id="5" name="Platshållare för sidfot 4">
            <a:extLst>
              <a:ext uri="{FF2B5EF4-FFF2-40B4-BE49-F238E27FC236}">
                <a16:creationId xmlns:a16="http://schemas.microsoft.com/office/drawing/2014/main" id="{4F177094-38F7-400B-95C1-3C74631B7B5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C0C9000-A028-4AE6-AA36-9ABC8665D667}"/>
              </a:ext>
            </a:extLst>
          </p:cNvPr>
          <p:cNvSpPr>
            <a:spLocks noGrp="1"/>
          </p:cNvSpPr>
          <p:nvPr>
            <p:ph type="sldNum" sz="quarter" idx="12"/>
          </p:nvPr>
        </p:nvSpPr>
        <p:spPr/>
        <p:txBody>
          <a:bodyPr/>
          <a:lstStyle/>
          <a:p>
            <a:fld id="{C1DF3201-B03D-451B-BB51-1E7987AA0D63}" type="slidenum">
              <a:rPr lang="sv-SE" smtClean="0"/>
              <a:t>‹#›</a:t>
            </a:fld>
            <a:endParaRPr lang="sv-SE"/>
          </a:p>
        </p:txBody>
      </p:sp>
    </p:spTree>
    <p:extLst>
      <p:ext uri="{BB962C8B-B14F-4D97-AF65-F5344CB8AC3E}">
        <p14:creationId xmlns:p14="http://schemas.microsoft.com/office/powerpoint/2010/main" val="2913749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838C7B-D379-4536-88FD-9835EA9797D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0A020D69-3518-4484-BE94-28D1297096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BEC29207-450D-463E-8D52-1CB5D49C36E5}"/>
              </a:ext>
            </a:extLst>
          </p:cNvPr>
          <p:cNvSpPr>
            <a:spLocks noGrp="1"/>
          </p:cNvSpPr>
          <p:nvPr>
            <p:ph type="dt" sz="half" idx="10"/>
          </p:nvPr>
        </p:nvSpPr>
        <p:spPr/>
        <p:txBody>
          <a:bodyPr/>
          <a:lstStyle/>
          <a:p>
            <a:fld id="{0E9BFDD9-ADAE-41FC-B078-73461872E180}" type="datetimeFigureOut">
              <a:rPr lang="sv-SE" smtClean="0"/>
              <a:t>2021-02-18</a:t>
            </a:fld>
            <a:endParaRPr lang="sv-SE"/>
          </a:p>
        </p:txBody>
      </p:sp>
      <p:sp>
        <p:nvSpPr>
          <p:cNvPr id="5" name="Platshållare för sidfot 4">
            <a:extLst>
              <a:ext uri="{FF2B5EF4-FFF2-40B4-BE49-F238E27FC236}">
                <a16:creationId xmlns:a16="http://schemas.microsoft.com/office/drawing/2014/main" id="{DE791E2A-8082-44AB-A838-7068B4DBE9B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0DD643C-0B6A-4D49-9D76-B98AA78F3BA3}"/>
              </a:ext>
            </a:extLst>
          </p:cNvPr>
          <p:cNvSpPr>
            <a:spLocks noGrp="1"/>
          </p:cNvSpPr>
          <p:nvPr>
            <p:ph type="sldNum" sz="quarter" idx="12"/>
          </p:nvPr>
        </p:nvSpPr>
        <p:spPr/>
        <p:txBody>
          <a:bodyPr/>
          <a:lstStyle/>
          <a:p>
            <a:fld id="{C1DF3201-B03D-451B-BB51-1E7987AA0D63}" type="slidenum">
              <a:rPr lang="sv-SE" smtClean="0"/>
              <a:t>‹#›</a:t>
            </a:fld>
            <a:endParaRPr lang="sv-SE"/>
          </a:p>
        </p:txBody>
      </p:sp>
    </p:spTree>
    <p:extLst>
      <p:ext uri="{BB962C8B-B14F-4D97-AF65-F5344CB8AC3E}">
        <p14:creationId xmlns:p14="http://schemas.microsoft.com/office/powerpoint/2010/main" val="2441175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126200-35C8-43F9-8943-333EE85D0CB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4D4860D-56D6-4606-B87C-3C6F8A798EE8}"/>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CAE722C-DCF2-4EBC-965D-643D37535833}"/>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1DCB5F2-A150-4B1D-822B-A77F01DECE9F}"/>
              </a:ext>
            </a:extLst>
          </p:cNvPr>
          <p:cNvSpPr>
            <a:spLocks noGrp="1"/>
          </p:cNvSpPr>
          <p:nvPr>
            <p:ph type="dt" sz="half" idx="10"/>
          </p:nvPr>
        </p:nvSpPr>
        <p:spPr/>
        <p:txBody>
          <a:bodyPr/>
          <a:lstStyle/>
          <a:p>
            <a:fld id="{0E9BFDD9-ADAE-41FC-B078-73461872E180}" type="datetimeFigureOut">
              <a:rPr lang="sv-SE" smtClean="0"/>
              <a:t>2021-02-18</a:t>
            </a:fld>
            <a:endParaRPr lang="sv-SE"/>
          </a:p>
        </p:txBody>
      </p:sp>
      <p:sp>
        <p:nvSpPr>
          <p:cNvPr id="6" name="Platshållare för sidfot 5">
            <a:extLst>
              <a:ext uri="{FF2B5EF4-FFF2-40B4-BE49-F238E27FC236}">
                <a16:creationId xmlns:a16="http://schemas.microsoft.com/office/drawing/2014/main" id="{52C4E329-442E-46D2-A2DA-522AEDDA451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4A76527-426F-4F7B-BE1A-5E1C4478E38E}"/>
              </a:ext>
            </a:extLst>
          </p:cNvPr>
          <p:cNvSpPr>
            <a:spLocks noGrp="1"/>
          </p:cNvSpPr>
          <p:nvPr>
            <p:ph type="sldNum" sz="quarter" idx="12"/>
          </p:nvPr>
        </p:nvSpPr>
        <p:spPr/>
        <p:txBody>
          <a:bodyPr/>
          <a:lstStyle/>
          <a:p>
            <a:fld id="{C1DF3201-B03D-451B-BB51-1E7987AA0D63}" type="slidenum">
              <a:rPr lang="sv-SE" smtClean="0"/>
              <a:t>‹#›</a:t>
            </a:fld>
            <a:endParaRPr lang="sv-SE"/>
          </a:p>
        </p:txBody>
      </p:sp>
    </p:spTree>
    <p:extLst>
      <p:ext uri="{BB962C8B-B14F-4D97-AF65-F5344CB8AC3E}">
        <p14:creationId xmlns:p14="http://schemas.microsoft.com/office/powerpoint/2010/main" val="1378723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6885C8-708D-4186-B853-C0A16ED21DD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6E6B902-F496-4EBC-807D-2DD90B9210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8C756810-8A51-488D-8621-B9495C604248}"/>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B020C46C-0A9B-4FCA-8CA2-9CB0AAAE0E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10D8445A-79B6-4A3D-BA10-2B28AD66FEFB}"/>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9D3370CC-68CA-4086-B13F-2AF2E20E89A5}"/>
              </a:ext>
            </a:extLst>
          </p:cNvPr>
          <p:cNvSpPr>
            <a:spLocks noGrp="1"/>
          </p:cNvSpPr>
          <p:nvPr>
            <p:ph type="dt" sz="half" idx="10"/>
          </p:nvPr>
        </p:nvSpPr>
        <p:spPr/>
        <p:txBody>
          <a:bodyPr/>
          <a:lstStyle/>
          <a:p>
            <a:fld id="{0E9BFDD9-ADAE-41FC-B078-73461872E180}" type="datetimeFigureOut">
              <a:rPr lang="sv-SE" smtClean="0"/>
              <a:t>2021-02-18</a:t>
            </a:fld>
            <a:endParaRPr lang="sv-SE"/>
          </a:p>
        </p:txBody>
      </p:sp>
      <p:sp>
        <p:nvSpPr>
          <p:cNvPr id="8" name="Platshållare för sidfot 7">
            <a:extLst>
              <a:ext uri="{FF2B5EF4-FFF2-40B4-BE49-F238E27FC236}">
                <a16:creationId xmlns:a16="http://schemas.microsoft.com/office/drawing/2014/main" id="{D738AED7-7730-431B-8C0D-737528864107}"/>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FE59A394-D57F-4371-81C2-BDFC7D89F006}"/>
              </a:ext>
            </a:extLst>
          </p:cNvPr>
          <p:cNvSpPr>
            <a:spLocks noGrp="1"/>
          </p:cNvSpPr>
          <p:nvPr>
            <p:ph type="sldNum" sz="quarter" idx="12"/>
          </p:nvPr>
        </p:nvSpPr>
        <p:spPr/>
        <p:txBody>
          <a:bodyPr/>
          <a:lstStyle/>
          <a:p>
            <a:fld id="{C1DF3201-B03D-451B-BB51-1E7987AA0D63}" type="slidenum">
              <a:rPr lang="sv-SE" smtClean="0"/>
              <a:t>‹#›</a:t>
            </a:fld>
            <a:endParaRPr lang="sv-SE"/>
          </a:p>
        </p:txBody>
      </p:sp>
    </p:spTree>
    <p:extLst>
      <p:ext uri="{BB962C8B-B14F-4D97-AF65-F5344CB8AC3E}">
        <p14:creationId xmlns:p14="http://schemas.microsoft.com/office/powerpoint/2010/main" val="1561027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06A9D7-B764-42B5-A7C0-507CF8D7FFE2}"/>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322CFB1-1039-4B4B-90F7-34AF4C870977}"/>
              </a:ext>
            </a:extLst>
          </p:cNvPr>
          <p:cNvSpPr>
            <a:spLocks noGrp="1"/>
          </p:cNvSpPr>
          <p:nvPr>
            <p:ph type="dt" sz="half" idx="10"/>
          </p:nvPr>
        </p:nvSpPr>
        <p:spPr/>
        <p:txBody>
          <a:bodyPr/>
          <a:lstStyle/>
          <a:p>
            <a:fld id="{0E9BFDD9-ADAE-41FC-B078-73461872E180}" type="datetimeFigureOut">
              <a:rPr lang="sv-SE" smtClean="0"/>
              <a:t>2021-02-18</a:t>
            </a:fld>
            <a:endParaRPr lang="sv-SE"/>
          </a:p>
        </p:txBody>
      </p:sp>
      <p:sp>
        <p:nvSpPr>
          <p:cNvPr id="4" name="Platshållare för sidfot 3">
            <a:extLst>
              <a:ext uri="{FF2B5EF4-FFF2-40B4-BE49-F238E27FC236}">
                <a16:creationId xmlns:a16="http://schemas.microsoft.com/office/drawing/2014/main" id="{4704B39C-A486-476F-B035-3952A2F19BB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8B64A8E-13C9-48E3-A1A5-A87E914E27EE}"/>
              </a:ext>
            </a:extLst>
          </p:cNvPr>
          <p:cNvSpPr>
            <a:spLocks noGrp="1"/>
          </p:cNvSpPr>
          <p:nvPr>
            <p:ph type="sldNum" sz="quarter" idx="12"/>
          </p:nvPr>
        </p:nvSpPr>
        <p:spPr/>
        <p:txBody>
          <a:bodyPr/>
          <a:lstStyle/>
          <a:p>
            <a:fld id="{C1DF3201-B03D-451B-BB51-1E7987AA0D63}" type="slidenum">
              <a:rPr lang="sv-SE" smtClean="0"/>
              <a:t>‹#›</a:t>
            </a:fld>
            <a:endParaRPr lang="sv-SE"/>
          </a:p>
        </p:txBody>
      </p:sp>
    </p:spTree>
    <p:extLst>
      <p:ext uri="{BB962C8B-B14F-4D97-AF65-F5344CB8AC3E}">
        <p14:creationId xmlns:p14="http://schemas.microsoft.com/office/powerpoint/2010/main" val="246695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53E38E8-64EC-43C8-B485-2FC166025435}"/>
              </a:ext>
            </a:extLst>
          </p:cNvPr>
          <p:cNvSpPr>
            <a:spLocks noGrp="1"/>
          </p:cNvSpPr>
          <p:nvPr>
            <p:ph type="dt" sz="half" idx="10"/>
          </p:nvPr>
        </p:nvSpPr>
        <p:spPr/>
        <p:txBody>
          <a:bodyPr/>
          <a:lstStyle/>
          <a:p>
            <a:fld id="{0E9BFDD9-ADAE-41FC-B078-73461872E180}" type="datetimeFigureOut">
              <a:rPr lang="sv-SE" smtClean="0"/>
              <a:t>2021-02-18</a:t>
            </a:fld>
            <a:endParaRPr lang="sv-SE"/>
          </a:p>
        </p:txBody>
      </p:sp>
      <p:sp>
        <p:nvSpPr>
          <p:cNvPr id="3" name="Platshållare för sidfot 2">
            <a:extLst>
              <a:ext uri="{FF2B5EF4-FFF2-40B4-BE49-F238E27FC236}">
                <a16:creationId xmlns:a16="http://schemas.microsoft.com/office/drawing/2014/main" id="{CA501095-F08D-4968-AD77-57DCC56B506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727D6753-0784-422F-951B-C273F30E008A}"/>
              </a:ext>
            </a:extLst>
          </p:cNvPr>
          <p:cNvSpPr>
            <a:spLocks noGrp="1"/>
          </p:cNvSpPr>
          <p:nvPr>
            <p:ph type="sldNum" sz="quarter" idx="12"/>
          </p:nvPr>
        </p:nvSpPr>
        <p:spPr/>
        <p:txBody>
          <a:bodyPr/>
          <a:lstStyle/>
          <a:p>
            <a:fld id="{C1DF3201-B03D-451B-BB51-1E7987AA0D63}" type="slidenum">
              <a:rPr lang="sv-SE" smtClean="0"/>
              <a:t>‹#›</a:t>
            </a:fld>
            <a:endParaRPr lang="sv-SE"/>
          </a:p>
        </p:txBody>
      </p:sp>
    </p:spTree>
    <p:extLst>
      <p:ext uri="{BB962C8B-B14F-4D97-AF65-F5344CB8AC3E}">
        <p14:creationId xmlns:p14="http://schemas.microsoft.com/office/powerpoint/2010/main" val="251718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79BD59-5FA2-4F39-9983-7A08A84AB83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7C07B2-08B6-438B-AAF4-59FAA327AF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C35B870A-8192-4FD5-99F2-9BE9C59110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2B60DE66-5792-4CEB-97D6-FA84DBA8C211}"/>
              </a:ext>
            </a:extLst>
          </p:cNvPr>
          <p:cNvSpPr>
            <a:spLocks noGrp="1"/>
          </p:cNvSpPr>
          <p:nvPr>
            <p:ph type="dt" sz="half" idx="10"/>
          </p:nvPr>
        </p:nvSpPr>
        <p:spPr/>
        <p:txBody>
          <a:bodyPr/>
          <a:lstStyle/>
          <a:p>
            <a:fld id="{0E9BFDD9-ADAE-41FC-B078-73461872E180}" type="datetimeFigureOut">
              <a:rPr lang="sv-SE" smtClean="0"/>
              <a:t>2021-02-18</a:t>
            </a:fld>
            <a:endParaRPr lang="sv-SE"/>
          </a:p>
        </p:txBody>
      </p:sp>
      <p:sp>
        <p:nvSpPr>
          <p:cNvPr id="6" name="Platshållare för sidfot 5">
            <a:extLst>
              <a:ext uri="{FF2B5EF4-FFF2-40B4-BE49-F238E27FC236}">
                <a16:creationId xmlns:a16="http://schemas.microsoft.com/office/drawing/2014/main" id="{0B5BD62C-C27A-4F54-96CE-8526946A064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F352498-88D7-4F69-AEA7-197B1A7EF335}"/>
              </a:ext>
            </a:extLst>
          </p:cNvPr>
          <p:cNvSpPr>
            <a:spLocks noGrp="1"/>
          </p:cNvSpPr>
          <p:nvPr>
            <p:ph type="sldNum" sz="quarter" idx="12"/>
          </p:nvPr>
        </p:nvSpPr>
        <p:spPr/>
        <p:txBody>
          <a:bodyPr/>
          <a:lstStyle/>
          <a:p>
            <a:fld id="{C1DF3201-B03D-451B-BB51-1E7987AA0D63}" type="slidenum">
              <a:rPr lang="sv-SE" smtClean="0"/>
              <a:t>‹#›</a:t>
            </a:fld>
            <a:endParaRPr lang="sv-SE"/>
          </a:p>
        </p:txBody>
      </p:sp>
    </p:spTree>
    <p:extLst>
      <p:ext uri="{BB962C8B-B14F-4D97-AF65-F5344CB8AC3E}">
        <p14:creationId xmlns:p14="http://schemas.microsoft.com/office/powerpoint/2010/main" val="17399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9D62BD-798C-4A5A-BF86-772C0F71866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F6B0B43D-25B9-4B72-ADF1-F1340C6A34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A9A5DA71-7451-453F-87EA-E27217D15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A045AD8A-3E7F-4192-B664-042A10C560D1}"/>
              </a:ext>
            </a:extLst>
          </p:cNvPr>
          <p:cNvSpPr>
            <a:spLocks noGrp="1"/>
          </p:cNvSpPr>
          <p:nvPr>
            <p:ph type="dt" sz="half" idx="10"/>
          </p:nvPr>
        </p:nvSpPr>
        <p:spPr/>
        <p:txBody>
          <a:bodyPr/>
          <a:lstStyle/>
          <a:p>
            <a:fld id="{0E9BFDD9-ADAE-41FC-B078-73461872E180}" type="datetimeFigureOut">
              <a:rPr lang="sv-SE" smtClean="0"/>
              <a:t>2021-02-18</a:t>
            </a:fld>
            <a:endParaRPr lang="sv-SE"/>
          </a:p>
        </p:txBody>
      </p:sp>
      <p:sp>
        <p:nvSpPr>
          <p:cNvPr id="6" name="Platshållare för sidfot 5">
            <a:extLst>
              <a:ext uri="{FF2B5EF4-FFF2-40B4-BE49-F238E27FC236}">
                <a16:creationId xmlns:a16="http://schemas.microsoft.com/office/drawing/2014/main" id="{A4036F36-7607-4D08-A729-E7A2701C47D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E882E87-12E4-44E6-B8F8-FC0D95620EFB}"/>
              </a:ext>
            </a:extLst>
          </p:cNvPr>
          <p:cNvSpPr>
            <a:spLocks noGrp="1"/>
          </p:cNvSpPr>
          <p:nvPr>
            <p:ph type="sldNum" sz="quarter" idx="12"/>
          </p:nvPr>
        </p:nvSpPr>
        <p:spPr/>
        <p:txBody>
          <a:bodyPr/>
          <a:lstStyle/>
          <a:p>
            <a:fld id="{C1DF3201-B03D-451B-BB51-1E7987AA0D63}" type="slidenum">
              <a:rPr lang="sv-SE" smtClean="0"/>
              <a:t>‹#›</a:t>
            </a:fld>
            <a:endParaRPr lang="sv-SE"/>
          </a:p>
        </p:txBody>
      </p:sp>
    </p:spTree>
    <p:extLst>
      <p:ext uri="{BB962C8B-B14F-4D97-AF65-F5344CB8AC3E}">
        <p14:creationId xmlns:p14="http://schemas.microsoft.com/office/powerpoint/2010/main" val="3553269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BB8E2F3C-0D23-4671-8EFD-E9CFA32A34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EE988E6-FCB5-47BB-A0C4-67B8C19D82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866DB79-CC2A-495E-AEF1-C7BB46131F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BFDD9-ADAE-41FC-B078-73461872E180}" type="datetimeFigureOut">
              <a:rPr lang="sv-SE" smtClean="0"/>
              <a:t>2021-02-18</a:t>
            </a:fld>
            <a:endParaRPr lang="sv-SE"/>
          </a:p>
        </p:txBody>
      </p:sp>
      <p:sp>
        <p:nvSpPr>
          <p:cNvPr id="5" name="Platshållare för sidfot 4">
            <a:extLst>
              <a:ext uri="{FF2B5EF4-FFF2-40B4-BE49-F238E27FC236}">
                <a16:creationId xmlns:a16="http://schemas.microsoft.com/office/drawing/2014/main" id="{1A347403-FC79-4802-BCD7-43B6F2AD8F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D7680153-916B-4BB3-84E4-CF7BA853E2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DF3201-B03D-451B-BB51-1E7987AA0D63}" type="slidenum">
              <a:rPr lang="sv-SE" smtClean="0"/>
              <a:t>‹#›</a:t>
            </a:fld>
            <a:endParaRPr lang="sv-SE"/>
          </a:p>
        </p:txBody>
      </p:sp>
    </p:spTree>
    <p:extLst>
      <p:ext uri="{BB962C8B-B14F-4D97-AF65-F5344CB8AC3E}">
        <p14:creationId xmlns:p14="http://schemas.microsoft.com/office/powerpoint/2010/main" val="69206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609600" y="92076"/>
            <a:ext cx="10972800" cy="1508125"/>
          </a:xfrm>
          <a:prstGeom prst="rect">
            <a:avLst/>
          </a:prstGeom>
          <a:ln w="12700">
            <a:miter lim="400000"/>
          </a:ln>
          <a:extLst>
            <a:ext uri="{C572A759-6A51-4108-AA02-DFA0A04FC94B}"/>
          </a:extLst>
        </p:spPr>
        <p:txBody>
          <a:bodyPr lIns="50800" tIns="50800" rIns="50800" bIns="50800" anchor="ctr">
            <a:normAutofit/>
          </a:bodyPr>
          <a:lstStyle/>
          <a:p>
            <a:pPr lvl="0"/>
            <a:r>
              <a:t>Titeltext</a:t>
            </a:r>
          </a:p>
        </p:txBody>
      </p:sp>
      <p:sp>
        <p:nvSpPr>
          <p:cNvPr id="3" name="Shape 3"/>
          <p:cNvSpPr>
            <a:spLocks noGrp="1"/>
          </p:cNvSpPr>
          <p:nvPr>
            <p:ph type="body" idx="1"/>
          </p:nvPr>
        </p:nvSpPr>
        <p:spPr>
          <a:xfrm>
            <a:off x="609600" y="1600200"/>
            <a:ext cx="10972800" cy="5257800"/>
          </a:xfrm>
          <a:prstGeom prst="rect">
            <a:avLst/>
          </a:prstGeom>
          <a:ln w="12700">
            <a:miter lim="400000"/>
          </a:ln>
          <a:extLst>
            <a:ext uri="{C572A759-6A51-4108-AA02-DFA0A04FC94B}"/>
          </a:extLst>
        </p:spPr>
        <p:txBody>
          <a:bodyPr lIns="50800" tIns="50800" rIns="50800" bIns="50800">
            <a:normAutofit/>
          </a:bodyPr>
          <a:lstStyle/>
          <a:p>
            <a:pPr lvl="0"/>
            <a:r>
              <a:t>Brödtext nivå ett</a:t>
            </a:r>
          </a:p>
          <a:p>
            <a:pPr lvl="1"/>
            <a:r>
              <a:t>Brödtext nivå två</a:t>
            </a:r>
          </a:p>
          <a:p>
            <a:pPr lvl="2"/>
            <a:r>
              <a:t>Brödtext nivå tre</a:t>
            </a:r>
          </a:p>
          <a:p>
            <a:pPr lvl="3"/>
            <a:r>
              <a:t>Brödtext nivå fyra</a:t>
            </a:r>
          </a:p>
          <a:p>
            <a:pPr lvl="4"/>
            <a:r>
              <a:t>Brödtext nivå fem</a:t>
            </a:r>
          </a:p>
        </p:txBody>
      </p:sp>
    </p:spTree>
    <p:extLst>
      <p:ext uri="{BB962C8B-B14F-4D97-AF65-F5344CB8AC3E}">
        <p14:creationId xmlns:p14="http://schemas.microsoft.com/office/powerpoint/2010/main" val="2961708359"/>
      </p:ext>
    </p:extLst>
  </p:cSld>
  <p:clrMap bg1="lt1" tx1="dk1" bg2="lt2" tx2="dk2" accent1="accent1" accent2="accent2" accent3="accent3" accent4="accent4" accent5="accent5" accent6="accent6" hlink="hlink" folHlink="folHlink"/>
  <p:sldLayoutIdLst>
    <p:sldLayoutId id="2147483661" r:id="rId1"/>
  </p:sldLayoutIdLst>
  <p:transition spd="med"/>
  <p:txStyles>
    <p:titleStyle>
      <a:lvl1pPr algn="ctr" rtl="0" eaLnBrk="0" fontAlgn="base" hangingPunct="0">
        <a:spcBef>
          <a:spcPct val="0"/>
        </a:spcBef>
        <a:spcAft>
          <a:spcPct val="0"/>
        </a:spcAft>
        <a:defRPr sz="4400">
          <a:solidFill>
            <a:schemeClr val="tx2"/>
          </a:solidFill>
          <a:uFill>
            <a:solidFill/>
          </a:uFill>
          <a:latin typeface="+mj-lt"/>
          <a:ea typeface="+mj-ea"/>
          <a:cs typeface="+mj-cs"/>
          <a:sym typeface="Arial" charset="0"/>
        </a:defRPr>
      </a:lvl1pPr>
      <a:lvl2pPr algn="ctr" rtl="0" eaLnBrk="0" fontAlgn="base" hangingPunct="0">
        <a:spcBef>
          <a:spcPct val="0"/>
        </a:spcBef>
        <a:spcAft>
          <a:spcPct val="0"/>
        </a:spcAft>
        <a:defRPr sz="4400">
          <a:solidFill>
            <a:schemeClr val="tx2"/>
          </a:solidFill>
          <a:uFill>
            <a:solidFill/>
          </a:uFill>
          <a:latin typeface="+mj-lt"/>
          <a:ea typeface="+mj-ea"/>
          <a:cs typeface="+mj-cs"/>
          <a:sym typeface="Arial" charset="0"/>
        </a:defRPr>
      </a:lvl2pPr>
      <a:lvl3pPr algn="ctr" rtl="0" eaLnBrk="0" fontAlgn="base" hangingPunct="0">
        <a:spcBef>
          <a:spcPct val="0"/>
        </a:spcBef>
        <a:spcAft>
          <a:spcPct val="0"/>
        </a:spcAft>
        <a:defRPr sz="4400">
          <a:solidFill>
            <a:schemeClr val="tx2"/>
          </a:solidFill>
          <a:uFill>
            <a:solidFill/>
          </a:uFill>
          <a:latin typeface="+mj-lt"/>
          <a:ea typeface="+mj-ea"/>
          <a:cs typeface="+mj-cs"/>
          <a:sym typeface="Arial" charset="0"/>
        </a:defRPr>
      </a:lvl3pPr>
      <a:lvl4pPr algn="ctr" rtl="0" eaLnBrk="0" fontAlgn="base" hangingPunct="0">
        <a:spcBef>
          <a:spcPct val="0"/>
        </a:spcBef>
        <a:spcAft>
          <a:spcPct val="0"/>
        </a:spcAft>
        <a:defRPr sz="4400">
          <a:solidFill>
            <a:schemeClr val="tx2"/>
          </a:solidFill>
          <a:uFill>
            <a:solidFill/>
          </a:uFill>
          <a:latin typeface="+mj-lt"/>
          <a:ea typeface="+mj-ea"/>
          <a:cs typeface="+mj-cs"/>
          <a:sym typeface="Arial" charset="0"/>
        </a:defRPr>
      </a:lvl4pPr>
      <a:lvl5pPr algn="ctr" rtl="0" eaLnBrk="0" fontAlgn="base" hangingPunct="0">
        <a:spcBef>
          <a:spcPct val="0"/>
        </a:spcBef>
        <a:spcAft>
          <a:spcPct val="0"/>
        </a:spcAft>
        <a:defRPr sz="4400">
          <a:solidFill>
            <a:schemeClr val="tx2"/>
          </a:solidFill>
          <a:uFill>
            <a:solidFill/>
          </a:uFill>
          <a:latin typeface="+mj-lt"/>
          <a:ea typeface="+mj-ea"/>
          <a:cs typeface="+mj-cs"/>
          <a:sym typeface="Arial" charset="0"/>
        </a:defRPr>
      </a:lvl5pPr>
      <a:lvl6pPr indent="457200" algn="ctr">
        <a:defRPr sz="4400">
          <a:uFill>
            <a:solidFill/>
          </a:uFill>
          <a:latin typeface="+mj-lt"/>
          <a:ea typeface="+mj-ea"/>
          <a:cs typeface="+mj-cs"/>
          <a:sym typeface="Arial"/>
        </a:defRPr>
      </a:lvl6pPr>
      <a:lvl7pPr indent="914400" algn="ctr">
        <a:defRPr sz="4400">
          <a:uFill>
            <a:solidFill/>
          </a:uFill>
          <a:latin typeface="+mj-lt"/>
          <a:ea typeface="+mj-ea"/>
          <a:cs typeface="+mj-cs"/>
          <a:sym typeface="Arial"/>
        </a:defRPr>
      </a:lvl7pPr>
      <a:lvl8pPr indent="1371600" algn="ctr">
        <a:defRPr sz="4400">
          <a:uFill>
            <a:solidFill/>
          </a:uFill>
          <a:latin typeface="+mj-lt"/>
          <a:ea typeface="+mj-ea"/>
          <a:cs typeface="+mj-cs"/>
          <a:sym typeface="Arial"/>
        </a:defRPr>
      </a:lvl8pPr>
      <a:lvl9pPr indent="1828800" algn="ctr">
        <a:defRPr sz="4400">
          <a:uFill>
            <a:solidFill/>
          </a:uFill>
          <a:latin typeface="+mj-lt"/>
          <a:ea typeface="+mj-ea"/>
          <a:cs typeface="+mj-cs"/>
          <a:sym typeface="Arial"/>
        </a:defRPr>
      </a:lvl9pPr>
    </p:titleStyle>
    <p:bodyStyle>
      <a:lvl1pPr marL="342900" indent="-342900" algn="l" rtl="0" eaLnBrk="0" fontAlgn="base" hangingPunct="0">
        <a:spcBef>
          <a:spcPts val="700"/>
        </a:spcBef>
        <a:spcAft>
          <a:spcPct val="0"/>
        </a:spcAft>
        <a:buSzPct val="100000"/>
        <a:buChar char="•"/>
        <a:defRPr sz="3200">
          <a:solidFill>
            <a:schemeClr val="tx1"/>
          </a:solidFill>
          <a:uFill>
            <a:solidFill/>
          </a:uFill>
          <a:latin typeface="+mj-lt"/>
          <a:ea typeface="+mj-ea"/>
          <a:cs typeface="+mj-cs"/>
          <a:sym typeface="Arial" charset="0"/>
        </a:defRPr>
      </a:lvl1pPr>
      <a:lvl2pPr marL="782638" indent="-325438" algn="l" rtl="0" eaLnBrk="0" fontAlgn="base" hangingPunct="0">
        <a:spcBef>
          <a:spcPts val="700"/>
        </a:spcBef>
        <a:spcAft>
          <a:spcPct val="0"/>
        </a:spcAft>
        <a:buSzPct val="100000"/>
        <a:buChar char="–"/>
        <a:defRPr sz="3200">
          <a:solidFill>
            <a:schemeClr val="tx1"/>
          </a:solidFill>
          <a:uFill>
            <a:solidFill/>
          </a:uFill>
          <a:latin typeface="+mj-lt"/>
          <a:ea typeface="+mj-ea"/>
          <a:cs typeface="+mj-cs"/>
          <a:sym typeface="Arial" charset="0"/>
        </a:defRPr>
      </a:lvl2pPr>
      <a:lvl3pPr marL="1219200" indent="-304800" algn="l" rtl="0" eaLnBrk="0" fontAlgn="base" hangingPunct="0">
        <a:spcBef>
          <a:spcPts val="700"/>
        </a:spcBef>
        <a:spcAft>
          <a:spcPct val="0"/>
        </a:spcAft>
        <a:buSzPct val="100000"/>
        <a:buChar char="•"/>
        <a:defRPr sz="3200">
          <a:solidFill>
            <a:schemeClr val="tx1"/>
          </a:solidFill>
          <a:uFill>
            <a:solidFill/>
          </a:uFill>
          <a:latin typeface="+mj-lt"/>
          <a:ea typeface="+mj-ea"/>
          <a:cs typeface="+mj-cs"/>
          <a:sym typeface="Arial" charset="0"/>
        </a:defRPr>
      </a:lvl3pPr>
      <a:lvl4pPr marL="1736725" indent="-365125" algn="l" rtl="0" eaLnBrk="0" fontAlgn="base" hangingPunct="0">
        <a:spcBef>
          <a:spcPts val="700"/>
        </a:spcBef>
        <a:spcAft>
          <a:spcPct val="0"/>
        </a:spcAft>
        <a:buSzPct val="100000"/>
        <a:buChar char="–"/>
        <a:defRPr sz="3200">
          <a:solidFill>
            <a:schemeClr val="tx1"/>
          </a:solidFill>
          <a:uFill>
            <a:solidFill/>
          </a:uFill>
          <a:latin typeface="+mj-lt"/>
          <a:ea typeface="+mj-ea"/>
          <a:cs typeface="+mj-cs"/>
          <a:sym typeface="Arial" charset="0"/>
        </a:defRPr>
      </a:lvl4pPr>
      <a:lvl5pPr marL="2193925" indent="-365125" algn="l" rtl="0" eaLnBrk="0" fontAlgn="base" hangingPunct="0">
        <a:spcBef>
          <a:spcPts val="700"/>
        </a:spcBef>
        <a:spcAft>
          <a:spcPct val="0"/>
        </a:spcAft>
        <a:buSzPct val="100000"/>
        <a:buChar char="»"/>
        <a:defRPr sz="3200">
          <a:solidFill>
            <a:schemeClr val="tx1"/>
          </a:solidFill>
          <a:uFill>
            <a:solidFill/>
          </a:uFill>
          <a:latin typeface="+mj-lt"/>
          <a:ea typeface="+mj-ea"/>
          <a:cs typeface="+mj-cs"/>
          <a:sym typeface="Arial" charset="0"/>
        </a:defRPr>
      </a:lvl5pPr>
      <a:lvl6pPr marL="2651760" indent="-365760">
        <a:spcBef>
          <a:spcPts val="700"/>
        </a:spcBef>
        <a:buSzPct val="100000"/>
        <a:buChar char="»"/>
        <a:defRPr sz="3200">
          <a:uFill>
            <a:solidFill/>
          </a:uFill>
          <a:latin typeface="+mj-lt"/>
          <a:ea typeface="+mj-ea"/>
          <a:cs typeface="+mj-cs"/>
          <a:sym typeface="Arial"/>
        </a:defRPr>
      </a:lvl6pPr>
      <a:lvl7pPr marL="3108960" indent="-365760">
        <a:spcBef>
          <a:spcPts val="700"/>
        </a:spcBef>
        <a:buSzPct val="100000"/>
        <a:buChar char="»"/>
        <a:defRPr sz="3200">
          <a:uFill>
            <a:solidFill/>
          </a:uFill>
          <a:latin typeface="+mj-lt"/>
          <a:ea typeface="+mj-ea"/>
          <a:cs typeface="+mj-cs"/>
          <a:sym typeface="Arial"/>
        </a:defRPr>
      </a:lvl7pPr>
      <a:lvl8pPr marL="3566159" indent="-365759">
        <a:spcBef>
          <a:spcPts val="700"/>
        </a:spcBef>
        <a:buSzPct val="100000"/>
        <a:buChar char="»"/>
        <a:defRPr sz="3200">
          <a:uFill>
            <a:solidFill/>
          </a:uFill>
          <a:latin typeface="+mj-lt"/>
          <a:ea typeface="+mj-ea"/>
          <a:cs typeface="+mj-cs"/>
          <a:sym typeface="Arial"/>
        </a:defRPr>
      </a:lvl8pPr>
      <a:lvl9pPr marL="4023359" indent="-365759">
        <a:spcBef>
          <a:spcPts val="700"/>
        </a:spcBef>
        <a:buSzPct val="100000"/>
        <a:buChar char="»"/>
        <a:defRPr sz="3200">
          <a:uFill>
            <a:solidFill/>
          </a:uFill>
          <a:latin typeface="+mj-lt"/>
          <a:ea typeface="+mj-ea"/>
          <a:cs typeface="+mj-cs"/>
          <a:sym typeface="Arial"/>
        </a:defRPr>
      </a:lvl9pPr>
    </p:bodyStyle>
    <p:otherStyle>
      <a:lvl1pPr>
        <a:defRPr>
          <a:solidFill>
            <a:schemeClr val="tx1"/>
          </a:solidFill>
          <a:uFill>
            <a:solidFill/>
          </a:uFill>
          <a:latin typeface="+mn-lt"/>
          <a:ea typeface="+mn-ea"/>
          <a:cs typeface="+mn-cs"/>
          <a:sym typeface="Arial"/>
        </a:defRPr>
      </a:lvl1pPr>
      <a:lvl2pPr indent="457200">
        <a:defRPr>
          <a:solidFill>
            <a:schemeClr val="tx1"/>
          </a:solidFill>
          <a:uFill>
            <a:solidFill/>
          </a:uFill>
          <a:latin typeface="+mn-lt"/>
          <a:ea typeface="+mn-ea"/>
          <a:cs typeface="+mn-cs"/>
          <a:sym typeface="Arial"/>
        </a:defRPr>
      </a:lvl2pPr>
      <a:lvl3pPr indent="914400">
        <a:defRPr>
          <a:solidFill>
            <a:schemeClr val="tx1"/>
          </a:solidFill>
          <a:uFill>
            <a:solidFill/>
          </a:uFill>
          <a:latin typeface="+mn-lt"/>
          <a:ea typeface="+mn-ea"/>
          <a:cs typeface="+mn-cs"/>
          <a:sym typeface="Arial"/>
        </a:defRPr>
      </a:lvl3pPr>
      <a:lvl4pPr indent="1371600">
        <a:defRPr>
          <a:solidFill>
            <a:schemeClr val="tx1"/>
          </a:solidFill>
          <a:uFill>
            <a:solidFill/>
          </a:uFill>
          <a:latin typeface="+mn-lt"/>
          <a:ea typeface="+mn-ea"/>
          <a:cs typeface="+mn-cs"/>
          <a:sym typeface="Arial"/>
        </a:defRPr>
      </a:lvl4pPr>
      <a:lvl5pPr indent="1828800">
        <a:defRPr>
          <a:solidFill>
            <a:schemeClr val="tx1"/>
          </a:solidFill>
          <a:uFill>
            <a:solidFill/>
          </a:uFill>
          <a:latin typeface="+mn-lt"/>
          <a:ea typeface="+mn-ea"/>
          <a:cs typeface="+mn-cs"/>
          <a:sym typeface="Arial"/>
        </a:defRPr>
      </a:lvl5pPr>
      <a:lvl6pPr>
        <a:defRPr>
          <a:solidFill>
            <a:schemeClr val="tx1"/>
          </a:solidFill>
          <a:uFill>
            <a:solidFill/>
          </a:uFill>
          <a:latin typeface="+mn-lt"/>
          <a:ea typeface="+mn-ea"/>
          <a:cs typeface="+mn-cs"/>
          <a:sym typeface="Arial"/>
        </a:defRPr>
      </a:lvl6pPr>
      <a:lvl7pPr>
        <a:defRPr>
          <a:solidFill>
            <a:schemeClr val="tx1"/>
          </a:solidFill>
          <a:uFill>
            <a:solidFill/>
          </a:uFill>
          <a:latin typeface="+mn-lt"/>
          <a:ea typeface="+mn-ea"/>
          <a:cs typeface="+mn-cs"/>
          <a:sym typeface="Arial"/>
        </a:defRPr>
      </a:lvl7pPr>
      <a:lvl8pPr>
        <a:defRPr>
          <a:solidFill>
            <a:schemeClr val="tx1"/>
          </a:solidFill>
          <a:uFill>
            <a:solidFill/>
          </a:uFill>
          <a:latin typeface="+mn-lt"/>
          <a:ea typeface="+mn-ea"/>
          <a:cs typeface="+mn-cs"/>
          <a:sym typeface="Arial"/>
        </a:defRPr>
      </a:lvl8pPr>
      <a:lvl9pPr>
        <a:defRPr>
          <a:solidFill>
            <a:schemeClr val="tx1"/>
          </a:solidFill>
          <a:uFill>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BBD819A2-E566-4095-92E8-4DA812784DBA}"/>
              </a:ext>
            </a:extLst>
          </p:cNvPr>
          <p:cNvPicPr>
            <a:picLocks noChangeAspect="1"/>
          </p:cNvPicPr>
          <p:nvPr/>
        </p:nvPicPr>
        <p:blipFill>
          <a:blip r:embed="rId2"/>
          <a:stretch>
            <a:fillRect/>
          </a:stretch>
        </p:blipFill>
        <p:spPr>
          <a:xfrm>
            <a:off x="2055370" y="3742006"/>
            <a:ext cx="4769500" cy="2300068"/>
          </a:xfrm>
          <a:prstGeom prst="rect">
            <a:avLst/>
          </a:prstGeom>
        </p:spPr>
      </p:pic>
      <p:sp>
        <p:nvSpPr>
          <p:cNvPr id="20" name="Shape 20"/>
          <p:cNvSpPr>
            <a:spLocks noGrp="1"/>
          </p:cNvSpPr>
          <p:nvPr>
            <p:ph type="body" idx="1"/>
          </p:nvPr>
        </p:nvSpPr>
        <p:spPr>
          <a:xfrm>
            <a:off x="8043862" y="260649"/>
            <a:ext cx="2624138" cy="263525"/>
          </a:xfrm>
        </p:spPr>
        <p:txBody>
          <a:bodyPr>
            <a:normAutofit fontScale="85000" lnSpcReduction="20000"/>
          </a:bodyPr>
          <a:lstStyle>
            <a:lvl1pPr defTabSz="768095">
              <a:lnSpc>
                <a:spcPct val="80000"/>
              </a:lnSpc>
              <a:spcBef>
                <a:spcPts val="200"/>
              </a:spcBef>
              <a:defRPr sz="1175">
                <a:solidFill>
                  <a:srgbClr val="BBE0E3"/>
                </a:solidFill>
                <a:uFill>
                  <a:solidFill>
                    <a:srgbClr val="BBE0E3"/>
                  </a:solidFill>
                </a:uFill>
              </a:defRPr>
            </a:lvl1pPr>
          </a:lstStyle>
          <a:p>
            <a:pPr eaLnBrk="1" fontAlgn="auto" hangingPunct="1">
              <a:spcAft>
                <a:spcPts val="0"/>
              </a:spcAft>
              <a:defRPr sz="1800">
                <a:solidFill>
                  <a:srgbClr val="000000"/>
                </a:solidFill>
                <a:uFillTx/>
              </a:defRPr>
            </a:pPr>
            <a:r>
              <a:rPr dirty="0">
                <a:solidFill>
                  <a:schemeClr val="bg1"/>
                </a:solidFill>
                <a:sym typeface="Arial"/>
              </a:rPr>
              <a:t>Benny</a:t>
            </a:r>
            <a:r>
              <a:rPr lang="sv-SE" dirty="0">
                <a:solidFill>
                  <a:schemeClr val="bg1"/>
                </a:solidFill>
                <a:sym typeface="Arial"/>
              </a:rPr>
              <a:t>@</a:t>
            </a:r>
            <a:r>
              <a:rPr dirty="0">
                <a:solidFill>
                  <a:schemeClr val="bg1"/>
                </a:solidFill>
                <a:sym typeface="Arial"/>
              </a:rPr>
              <a:t>Eklund</a:t>
            </a:r>
            <a:r>
              <a:rPr lang="sv-SE" dirty="0">
                <a:solidFill>
                  <a:schemeClr val="bg1"/>
                </a:solidFill>
                <a:sym typeface="Arial"/>
              </a:rPr>
              <a:t>.nu</a:t>
            </a:r>
            <a:endParaRPr dirty="0">
              <a:solidFill>
                <a:schemeClr val="bg1"/>
              </a:solidFill>
              <a:sym typeface="Arial"/>
            </a:endParaRPr>
          </a:p>
        </p:txBody>
      </p:sp>
      <p:pic>
        <p:nvPicPr>
          <p:cNvPr id="3" name="Bildobjekt 2">
            <a:extLst>
              <a:ext uri="{FF2B5EF4-FFF2-40B4-BE49-F238E27FC236}">
                <a16:creationId xmlns:a16="http://schemas.microsoft.com/office/drawing/2014/main" id="{DE698386-A322-4F14-99E2-24A9586761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
        <p:nvSpPr>
          <p:cNvPr id="8" name="Rektangel 7">
            <a:extLst>
              <a:ext uri="{FF2B5EF4-FFF2-40B4-BE49-F238E27FC236}">
                <a16:creationId xmlns:a16="http://schemas.microsoft.com/office/drawing/2014/main" id="{A7F0322F-DB65-4666-83D7-F0FD1BCD9CC5}"/>
              </a:ext>
            </a:extLst>
          </p:cNvPr>
          <p:cNvSpPr/>
          <p:nvPr/>
        </p:nvSpPr>
        <p:spPr>
          <a:xfrm>
            <a:off x="1631504" y="260649"/>
            <a:ext cx="5193366" cy="1323439"/>
          </a:xfrm>
          <a:prstGeom prst="rect">
            <a:avLst/>
          </a:prstGeom>
        </p:spPr>
        <p:txBody>
          <a:bodyPr wrap="square">
            <a:spAutoFit/>
          </a:bodyPr>
          <a:lstStyle/>
          <a:p>
            <a:pPr defTabSz="457200" fontAlgn="base">
              <a:spcBef>
                <a:spcPct val="0"/>
              </a:spcBef>
              <a:spcAft>
                <a:spcPct val="0"/>
              </a:spcAft>
            </a:pPr>
            <a:r>
              <a:rPr lang="en-US" sz="4000" kern="0" dirty="0">
                <a:solidFill>
                  <a:srgbClr val="FFFFFF"/>
                </a:solidFill>
                <a:latin typeface="Arial"/>
                <a:cs typeface="Arial"/>
                <a:sym typeface="Arial"/>
              </a:rPr>
              <a:t>Uppsala Report: Survey Autumn 2020</a:t>
            </a:r>
            <a:endParaRPr lang="sv-SE" sz="1200" dirty="0">
              <a:solidFill>
                <a:srgbClr val="000000"/>
              </a:solidFill>
              <a:latin typeface="Helvetica"/>
              <a:cs typeface="Helvetica"/>
              <a:sym typeface="Helvetica"/>
            </a:endParaRPr>
          </a:p>
        </p:txBody>
      </p:sp>
    </p:spTree>
    <p:extLst>
      <p:ext uri="{BB962C8B-B14F-4D97-AF65-F5344CB8AC3E}">
        <p14:creationId xmlns:p14="http://schemas.microsoft.com/office/powerpoint/2010/main" val="364889419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390AA3D-C475-4DF3-B740-82D3F209ABB8}"/>
              </a:ext>
            </a:extLst>
          </p:cNvPr>
          <p:cNvGraphicFramePr>
            <a:graphicFrameLocks/>
          </p:cNvGraphicFramePr>
          <p:nvPr>
            <p:extLst>
              <p:ext uri="{D42A27DB-BD31-4B8C-83A1-F6EECF244321}">
                <p14:modId xmlns:p14="http://schemas.microsoft.com/office/powerpoint/2010/main" val="139808003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076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EE74014F-9950-457E-A550-336A8FF23F39}"/>
              </a:ext>
            </a:extLst>
          </p:cNvPr>
          <p:cNvGraphicFramePr>
            <a:graphicFrameLocks/>
          </p:cNvGraphicFramePr>
          <p:nvPr>
            <p:extLst>
              <p:ext uri="{D42A27DB-BD31-4B8C-83A1-F6EECF244321}">
                <p14:modId xmlns:p14="http://schemas.microsoft.com/office/powerpoint/2010/main" val="308521466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0141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B39AE03C-B7A9-47BF-BEA2-C7B186B9213A}"/>
              </a:ext>
            </a:extLst>
          </p:cNvPr>
          <p:cNvGraphicFramePr>
            <a:graphicFrameLocks/>
          </p:cNvGraphicFramePr>
          <p:nvPr>
            <p:extLst>
              <p:ext uri="{D42A27DB-BD31-4B8C-83A1-F6EECF244321}">
                <p14:modId xmlns:p14="http://schemas.microsoft.com/office/powerpoint/2010/main" val="151457578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0435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C4B4AA-CE6D-4ECF-ACAE-82136EB3A50E}"/>
              </a:ext>
            </a:extLst>
          </p:cNvPr>
          <p:cNvSpPr>
            <a:spLocks noGrp="1"/>
          </p:cNvSpPr>
          <p:nvPr>
            <p:ph type="title"/>
          </p:nvPr>
        </p:nvSpPr>
        <p:spPr/>
        <p:txBody>
          <a:bodyPr/>
          <a:lstStyle/>
          <a:p>
            <a:pPr algn="ctr"/>
            <a:r>
              <a:rPr lang="en-GB" b="1" dirty="0">
                <a:solidFill>
                  <a:schemeClr val="bg1"/>
                </a:solidFill>
                <a:latin typeface="Arial" panose="020B0604020202020204" pitchFamily="34" charset="0"/>
                <a:cs typeface="Arial" panose="020B0604020202020204" pitchFamily="34" charset="0"/>
              </a:rPr>
              <a:t>Conclusions</a:t>
            </a:r>
          </a:p>
        </p:txBody>
      </p:sp>
      <p:sp>
        <p:nvSpPr>
          <p:cNvPr id="3" name="Platshållare för innehåll 2">
            <a:extLst>
              <a:ext uri="{FF2B5EF4-FFF2-40B4-BE49-F238E27FC236}">
                <a16:creationId xmlns:a16="http://schemas.microsoft.com/office/drawing/2014/main" id="{E23E1308-F16B-42DB-9F8E-A3D4382BBBB5}"/>
              </a:ext>
            </a:extLst>
          </p:cNvPr>
          <p:cNvSpPr>
            <a:spLocks noGrp="1"/>
          </p:cNvSpPr>
          <p:nvPr>
            <p:ph idx="1"/>
          </p:nvPr>
        </p:nvSpPr>
        <p:spPr>
          <a:xfrm>
            <a:off x="838200" y="1825625"/>
            <a:ext cx="10515600" cy="4351338"/>
          </a:xfrm>
        </p:spPr>
        <p:txBody>
          <a:bodyPr/>
          <a:lstStyle/>
          <a:p>
            <a:r>
              <a:rPr lang="en-US" dirty="0">
                <a:solidFill>
                  <a:schemeClr val="bg1"/>
                </a:solidFill>
              </a:rPr>
              <a:t>Digital teaching has made it possible for more than 400 members at Uppsala University of the Third Age to be able to continue their </a:t>
            </a:r>
            <a:r>
              <a:rPr lang="sv-SE" dirty="0" err="1">
                <a:solidFill>
                  <a:schemeClr val="bg1"/>
                </a:solidFill>
              </a:rPr>
              <a:t>study</a:t>
            </a:r>
            <a:r>
              <a:rPr lang="sv-SE" dirty="0">
                <a:solidFill>
                  <a:schemeClr val="bg1"/>
                </a:solidFill>
              </a:rPr>
              <a:t> </a:t>
            </a:r>
            <a:r>
              <a:rPr lang="sv-SE" dirty="0" err="1">
                <a:solidFill>
                  <a:schemeClr val="bg1"/>
                </a:solidFill>
              </a:rPr>
              <a:t>circles</a:t>
            </a:r>
            <a:r>
              <a:rPr lang="en-US" dirty="0">
                <a:solidFill>
                  <a:schemeClr val="bg1"/>
                </a:solidFill>
              </a:rPr>
              <a:t> during the autumn of 2020. </a:t>
            </a:r>
          </a:p>
          <a:p>
            <a:r>
              <a:rPr lang="en-US" dirty="0">
                <a:solidFill>
                  <a:schemeClr val="bg1"/>
                </a:solidFill>
              </a:rPr>
              <a:t>Members have also increased their digital skill.</a:t>
            </a:r>
          </a:p>
          <a:p>
            <a:r>
              <a:rPr lang="en-US" dirty="0">
                <a:solidFill>
                  <a:schemeClr val="bg1"/>
                </a:solidFill>
              </a:rPr>
              <a:t>The survey results suggest that the planning of future programs should be characterized by flexibility</a:t>
            </a:r>
          </a:p>
          <a:p>
            <a:r>
              <a:rPr lang="en-US" dirty="0">
                <a:solidFill>
                  <a:schemeClr val="bg1"/>
                </a:solidFill>
              </a:rPr>
              <a:t>Digital education should complement traditional teaching in premises where it’s appropriate.</a:t>
            </a:r>
          </a:p>
          <a:p>
            <a:endParaRPr lang="en-US" dirty="0">
              <a:solidFill>
                <a:schemeClr val="bg1"/>
              </a:solidFill>
            </a:endParaRPr>
          </a:p>
          <a:p>
            <a:endParaRPr lang="sv-SE" dirty="0">
              <a:solidFill>
                <a:schemeClr val="bg1"/>
              </a:solidFill>
            </a:endParaRPr>
          </a:p>
        </p:txBody>
      </p:sp>
    </p:spTree>
    <p:extLst>
      <p:ext uri="{BB962C8B-B14F-4D97-AF65-F5344CB8AC3E}">
        <p14:creationId xmlns:p14="http://schemas.microsoft.com/office/powerpoint/2010/main" val="74848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45A69900-7D00-403E-9817-EDFFB648FC4C}"/>
              </a:ext>
            </a:extLst>
          </p:cNvPr>
          <p:cNvPicPr>
            <a:picLocks noChangeAspect="1"/>
          </p:cNvPicPr>
          <p:nvPr/>
        </p:nvPicPr>
        <p:blipFill>
          <a:blip r:embed="rId2"/>
          <a:stretch>
            <a:fillRect/>
          </a:stretch>
        </p:blipFill>
        <p:spPr>
          <a:xfrm>
            <a:off x="1938337" y="1423987"/>
            <a:ext cx="8315325" cy="4010025"/>
          </a:xfrm>
          <a:prstGeom prst="rect">
            <a:avLst/>
          </a:prstGeom>
        </p:spPr>
      </p:pic>
    </p:spTree>
    <p:extLst>
      <p:ext uri="{BB962C8B-B14F-4D97-AF65-F5344CB8AC3E}">
        <p14:creationId xmlns:p14="http://schemas.microsoft.com/office/powerpoint/2010/main" val="3200218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61E27A-3410-484C-809C-27FC738C44DA}"/>
              </a:ext>
            </a:extLst>
          </p:cNvPr>
          <p:cNvSpPr>
            <a:spLocks noGrp="1"/>
          </p:cNvSpPr>
          <p:nvPr>
            <p:ph type="title"/>
          </p:nvPr>
        </p:nvSpPr>
        <p:spPr/>
        <p:txBody>
          <a:bodyPr>
            <a:normAutofit/>
          </a:bodyPr>
          <a:lstStyle/>
          <a:p>
            <a:r>
              <a:rPr lang="en-GB" b="1" dirty="0">
                <a:solidFill>
                  <a:schemeClr val="bg1"/>
                </a:solidFill>
                <a:latin typeface="Arial" panose="020B0604020202020204" pitchFamily="34" charset="0"/>
                <a:cs typeface="Arial" panose="020B0604020202020204" pitchFamily="34" charset="0"/>
              </a:rPr>
              <a:t>Full scale use of Zoom at </a:t>
            </a:r>
            <a:r>
              <a:rPr lang="en-US" b="1" dirty="0">
                <a:solidFill>
                  <a:schemeClr val="bg1"/>
                </a:solidFill>
                <a:latin typeface="Arial" panose="020B0604020202020204" pitchFamily="34" charset="0"/>
                <a:cs typeface="Arial" panose="020B0604020202020204" pitchFamily="34" charset="0"/>
              </a:rPr>
              <a:t>Uppsala University of the Third Age (USU)</a:t>
            </a:r>
            <a:endParaRPr lang="en-GB" b="1" dirty="0">
              <a:solidFill>
                <a:schemeClr val="bg1"/>
              </a:solidFill>
              <a:latin typeface="Arial" panose="020B0604020202020204" pitchFamily="34" charset="0"/>
              <a:cs typeface="Arial" panose="020B0604020202020204" pitchFamily="34" charset="0"/>
            </a:endParaRPr>
          </a:p>
        </p:txBody>
      </p:sp>
      <p:sp>
        <p:nvSpPr>
          <p:cNvPr id="3" name="Platshållare för innehåll 2">
            <a:extLst>
              <a:ext uri="{FF2B5EF4-FFF2-40B4-BE49-F238E27FC236}">
                <a16:creationId xmlns:a16="http://schemas.microsoft.com/office/drawing/2014/main" id="{DDE5876B-EFB4-4FF9-9CD3-1E049B7D18E1}"/>
              </a:ext>
            </a:extLst>
          </p:cNvPr>
          <p:cNvSpPr>
            <a:spLocks noGrp="1"/>
          </p:cNvSpPr>
          <p:nvPr>
            <p:ph idx="1"/>
          </p:nvPr>
        </p:nvSpPr>
        <p:spPr>
          <a:xfrm>
            <a:off x="838200" y="2405575"/>
            <a:ext cx="10515600" cy="3771388"/>
          </a:xfrm>
        </p:spPr>
        <p:txBody>
          <a:bodyPr/>
          <a:lstStyle/>
          <a:p>
            <a:r>
              <a:rPr lang="en-US" dirty="0">
                <a:solidFill>
                  <a:schemeClr val="bg1"/>
                </a:solidFill>
              </a:rPr>
              <a:t>Circle leaders received training in Zoom</a:t>
            </a:r>
          </a:p>
          <a:p>
            <a:r>
              <a:rPr lang="en-US" dirty="0">
                <a:solidFill>
                  <a:schemeClr val="bg1"/>
                </a:solidFill>
              </a:rPr>
              <a:t>Also members at USU were offered training in Zoom before the start of the course, which many took advantage of. </a:t>
            </a:r>
          </a:p>
          <a:p>
            <a:r>
              <a:rPr lang="en-US" dirty="0">
                <a:solidFill>
                  <a:schemeClr val="bg1"/>
                </a:solidFill>
              </a:rPr>
              <a:t>50 study circles were started with 486 paying members and 19 study circle leaders.</a:t>
            </a:r>
          </a:p>
          <a:p>
            <a:endParaRPr lang="en-US" dirty="0">
              <a:solidFill>
                <a:schemeClr val="bg1"/>
              </a:solidFill>
            </a:endParaRPr>
          </a:p>
          <a:p>
            <a:endParaRPr lang="sv-SE" dirty="0">
              <a:solidFill>
                <a:schemeClr val="bg1"/>
              </a:solidFill>
            </a:endParaRPr>
          </a:p>
        </p:txBody>
      </p:sp>
    </p:spTree>
    <p:extLst>
      <p:ext uri="{BB962C8B-B14F-4D97-AF65-F5344CB8AC3E}">
        <p14:creationId xmlns:p14="http://schemas.microsoft.com/office/powerpoint/2010/main" val="656352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645C48EA-D891-490E-AF9B-582FCC62118A}"/>
              </a:ext>
            </a:extLst>
          </p:cNvPr>
          <p:cNvGraphicFramePr>
            <a:graphicFrameLocks/>
          </p:cNvGraphicFramePr>
          <p:nvPr>
            <p:extLst>
              <p:ext uri="{D42A27DB-BD31-4B8C-83A1-F6EECF244321}">
                <p14:modId xmlns:p14="http://schemas.microsoft.com/office/powerpoint/2010/main" val="125726937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679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A0F62C2E-9190-43A6-AB2A-18C94DB91D16}"/>
              </a:ext>
            </a:extLst>
          </p:cNvPr>
          <p:cNvGraphicFramePr>
            <a:graphicFrameLocks/>
          </p:cNvGraphicFramePr>
          <p:nvPr>
            <p:extLst>
              <p:ext uri="{D42A27DB-BD31-4B8C-83A1-F6EECF244321}">
                <p14:modId xmlns:p14="http://schemas.microsoft.com/office/powerpoint/2010/main" val="374015724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64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601B6D24-A390-4BED-AF3E-B631EA9188D6}"/>
              </a:ext>
            </a:extLst>
          </p:cNvPr>
          <p:cNvGraphicFramePr>
            <a:graphicFrameLocks/>
          </p:cNvGraphicFramePr>
          <p:nvPr>
            <p:extLst>
              <p:ext uri="{D42A27DB-BD31-4B8C-83A1-F6EECF244321}">
                <p14:modId xmlns:p14="http://schemas.microsoft.com/office/powerpoint/2010/main" val="298281486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7320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52CA271-0263-4E91-BF8D-EA5CE0ECA459}"/>
              </a:ext>
            </a:extLst>
          </p:cNvPr>
          <p:cNvGraphicFramePr>
            <a:graphicFrameLocks/>
          </p:cNvGraphicFramePr>
          <p:nvPr>
            <p:extLst>
              <p:ext uri="{D42A27DB-BD31-4B8C-83A1-F6EECF244321}">
                <p14:modId xmlns:p14="http://schemas.microsoft.com/office/powerpoint/2010/main" val="1218582751"/>
              </p:ext>
            </p:extLst>
          </p:nvPr>
        </p:nvGraphicFramePr>
        <p:xfrm>
          <a:off x="126610" y="0"/>
          <a:ext cx="1206538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0369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4613C56-D331-4286-99D4-7B7536D1C49C}"/>
              </a:ext>
            </a:extLst>
          </p:cNvPr>
          <p:cNvGraphicFramePr>
            <a:graphicFrameLocks/>
          </p:cNvGraphicFramePr>
          <p:nvPr>
            <p:extLst>
              <p:ext uri="{D42A27DB-BD31-4B8C-83A1-F6EECF244321}">
                <p14:modId xmlns:p14="http://schemas.microsoft.com/office/powerpoint/2010/main" val="208127237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475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1F0927E-4E70-4D43-8A2D-7630A28D503B}"/>
              </a:ext>
            </a:extLst>
          </p:cNvPr>
          <p:cNvGraphicFramePr>
            <a:graphicFrameLocks/>
          </p:cNvGraphicFramePr>
          <p:nvPr>
            <p:extLst>
              <p:ext uri="{D42A27DB-BD31-4B8C-83A1-F6EECF244321}">
                <p14:modId xmlns:p14="http://schemas.microsoft.com/office/powerpoint/2010/main" val="2387405802"/>
              </p:ext>
            </p:extLst>
          </p:nvPr>
        </p:nvGraphicFramePr>
        <p:xfrm>
          <a:off x="0" y="130126"/>
          <a:ext cx="12192000" cy="67278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4890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B6DD4DF6-E5C2-4511-81A9-09218045DD7D}"/>
              </a:ext>
            </a:extLst>
          </p:cNvPr>
          <p:cNvGraphicFramePr>
            <a:graphicFrameLocks/>
          </p:cNvGraphicFramePr>
          <p:nvPr>
            <p:extLst>
              <p:ext uri="{D42A27DB-BD31-4B8C-83A1-F6EECF244321}">
                <p14:modId xmlns:p14="http://schemas.microsoft.com/office/powerpoint/2010/main" val="285185402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314225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009999"/>
      </a:accent5>
      <a:accent6>
        <a:srgbClr val="99CC00"/>
      </a:accent6>
      <a:hlink>
        <a:srgbClr val="0000FF"/>
      </a:hlink>
      <a:folHlink>
        <a:srgbClr val="FF00FF"/>
      </a:folHlink>
    </a:clrScheme>
    <a:fontScheme name="Default">
      <a:majorFont>
        <a:latin typeface="Arial"/>
        <a:ea typeface="Arial"/>
        <a:cs typeface="Arial"/>
      </a:majorFont>
      <a:minorFont>
        <a:latin typeface="Helvetica Light"/>
        <a:ea typeface="Helvetica Light"/>
        <a:cs typeface="Helvetica Light"/>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round/>
        </a:ln>
        <a:effectLst/>
      </a:spPr>
      <a:bodyPr rot="0" spcFirstLastPara="1" vertOverflow="overflow" horzOverflow="overflow" vert="horz" wrap="square" lIns="50800" tIns="50800" rIns="50800" bIns="50800"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0" tIns="0" rIns="0" bIns="0"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599</TotalTime>
  <Words>266</Words>
  <Application>Microsoft Office PowerPoint</Application>
  <PresentationFormat>Širokouhlá</PresentationFormat>
  <Paragraphs>21</Paragraphs>
  <Slides>14</Slides>
  <Notes>0</Notes>
  <HiddenSlides>0</HiddenSlides>
  <MMClips>0</MMClips>
  <ScaleCrop>false</ScaleCrop>
  <HeadingPairs>
    <vt:vector size="6" baseType="variant">
      <vt:variant>
        <vt:lpstr>Použité písma</vt:lpstr>
      </vt:variant>
      <vt:variant>
        <vt:i4>5</vt:i4>
      </vt:variant>
      <vt:variant>
        <vt:lpstr>Motív</vt:lpstr>
      </vt:variant>
      <vt:variant>
        <vt:i4>2</vt:i4>
      </vt:variant>
      <vt:variant>
        <vt:lpstr>Nadpisy snímok</vt:lpstr>
      </vt:variant>
      <vt:variant>
        <vt:i4>14</vt:i4>
      </vt:variant>
    </vt:vector>
  </HeadingPairs>
  <TitlesOfParts>
    <vt:vector size="21" baseType="lpstr">
      <vt:lpstr>Arial</vt:lpstr>
      <vt:lpstr>Calibri</vt:lpstr>
      <vt:lpstr>Calibri Light</vt:lpstr>
      <vt:lpstr>Helvetica</vt:lpstr>
      <vt:lpstr>Helvetica Light</vt:lpstr>
      <vt:lpstr>Office-tema</vt:lpstr>
      <vt:lpstr>Default</vt:lpstr>
      <vt:lpstr>Prezentácia programu PowerPoint</vt:lpstr>
      <vt:lpstr>Full scale use of Zoom at Uppsala University of the Third Age (USU)</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Conclusions</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Benny Eklund</dc:creator>
  <cp:lastModifiedBy>Nadežda Hrapková</cp:lastModifiedBy>
  <cp:revision>29</cp:revision>
  <dcterms:created xsi:type="dcterms:W3CDTF">2021-02-17T07:34:00Z</dcterms:created>
  <dcterms:modified xsi:type="dcterms:W3CDTF">2021-02-18T08:45:44Z</dcterms:modified>
</cp:coreProperties>
</file>